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60" r:id="rId4"/>
    <p:sldId id="261" r:id="rId5"/>
    <p:sldId id="262" r:id="rId6"/>
    <p:sldId id="266" r:id="rId7"/>
    <p:sldId id="264" r:id="rId8"/>
    <p:sldId id="265" r:id="rId9"/>
    <p:sldId id="267" r:id="rId10"/>
    <p:sldId id="268" r:id="rId11"/>
    <p:sldId id="269" r:id="rId12"/>
    <p:sldId id="258" r:id="rId13"/>
    <p:sldId id="263" r:id="rId1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49"/>
  </p:normalViewPr>
  <p:slideViewPr>
    <p:cSldViewPr snapToGrid="0">
      <p:cViewPr>
        <p:scale>
          <a:sx n="100" d="100"/>
          <a:sy n="100" d="100"/>
        </p:scale>
        <p:origin x="1480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F66FB-C65A-C84E-AD74-632066BFE379}" type="datetimeFigureOut">
              <a:rPr lang="fr-FR" smtClean="0"/>
              <a:t>11/08/2023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F796D-F88F-914D-8A1E-6E35E468E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749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2" indent="0" algn="ctr">
              <a:buNone/>
              <a:defRPr sz="1500"/>
            </a:lvl2pPr>
            <a:lvl3pPr marL="685743" indent="0" algn="ctr">
              <a:buNone/>
              <a:defRPr sz="1350"/>
            </a:lvl3pPr>
            <a:lvl4pPr marL="1028614" indent="0" algn="ctr">
              <a:buNone/>
              <a:defRPr sz="1200"/>
            </a:lvl4pPr>
            <a:lvl5pPr marL="1371486" indent="0" algn="ctr">
              <a:buNone/>
              <a:defRPr sz="1200"/>
            </a:lvl5pPr>
            <a:lvl6pPr marL="1714356" indent="0" algn="ctr">
              <a:buNone/>
              <a:defRPr sz="1200"/>
            </a:lvl6pPr>
            <a:lvl7pPr marL="2057228" indent="0" algn="ctr">
              <a:buNone/>
              <a:defRPr sz="1200"/>
            </a:lvl7pPr>
            <a:lvl8pPr marL="2400098" indent="0" algn="ctr">
              <a:buNone/>
              <a:defRPr sz="1200"/>
            </a:lvl8pPr>
            <a:lvl9pPr marL="274297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9C67-5535-AB44-A347-D955571E6581}" type="datetime1">
              <a:rPr lang="fr-BE" smtClean="0"/>
              <a:t>11/08/23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88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6E76A-B6C7-9541-B1A4-4B42BF7A46EC}" type="datetime1">
              <a:rPr lang="fr-BE" smtClean="0"/>
              <a:t>11/08/23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529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8968-648B-7C4E-B442-9CF08C4985E2}" type="datetime1">
              <a:rPr lang="fr-BE" smtClean="0"/>
              <a:t>11/08/23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77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436A-D64C-E64E-B179-2BF00DCFDF7B}" type="datetime1">
              <a:rPr lang="fr-BE" smtClean="0"/>
              <a:t>11/08/23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724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8" y="2469625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8" y="6629229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6A643-7968-5D4E-AAFC-D350FCEE0EB9}" type="datetime1">
              <a:rPr lang="fr-BE" smtClean="0"/>
              <a:t>11/08/23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965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FAD2-EABD-E847-A314-F834F33D3964}" type="datetime1">
              <a:rPr lang="fr-BE" smtClean="0"/>
              <a:t>11/08/23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58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3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8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2" indent="0">
              <a:buNone/>
              <a:defRPr sz="1500" b="1"/>
            </a:lvl2pPr>
            <a:lvl3pPr marL="685743" indent="0">
              <a:buNone/>
              <a:defRPr sz="1350" b="1"/>
            </a:lvl3pPr>
            <a:lvl4pPr marL="1028614" indent="0">
              <a:buNone/>
              <a:defRPr sz="1200" b="1"/>
            </a:lvl4pPr>
            <a:lvl5pPr marL="1371486" indent="0">
              <a:buNone/>
              <a:defRPr sz="1200" b="1"/>
            </a:lvl5pPr>
            <a:lvl6pPr marL="1714356" indent="0">
              <a:buNone/>
              <a:defRPr sz="1200" b="1"/>
            </a:lvl6pPr>
            <a:lvl7pPr marL="2057228" indent="0">
              <a:buNone/>
              <a:defRPr sz="1200" b="1"/>
            </a:lvl7pPr>
            <a:lvl8pPr marL="2400098" indent="0">
              <a:buNone/>
              <a:defRPr sz="1200" b="1"/>
            </a:lvl8pPr>
            <a:lvl9pPr marL="274297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3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8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2" indent="0">
              <a:buNone/>
              <a:defRPr sz="1500" b="1"/>
            </a:lvl2pPr>
            <a:lvl3pPr marL="685743" indent="0">
              <a:buNone/>
              <a:defRPr sz="1350" b="1"/>
            </a:lvl3pPr>
            <a:lvl4pPr marL="1028614" indent="0">
              <a:buNone/>
              <a:defRPr sz="1200" b="1"/>
            </a:lvl4pPr>
            <a:lvl5pPr marL="1371486" indent="0">
              <a:buNone/>
              <a:defRPr sz="1200" b="1"/>
            </a:lvl5pPr>
            <a:lvl6pPr marL="1714356" indent="0">
              <a:buNone/>
              <a:defRPr sz="1200" b="1"/>
            </a:lvl6pPr>
            <a:lvl7pPr marL="2057228" indent="0">
              <a:buNone/>
              <a:defRPr sz="1200" b="1"/>
            </a:lvl7pPr>
            <a:lvl8pPr marL="2400098" indent="0">
              <a:buNone/>
              <a:defRPr sz="1200" b="1"/>
            </a:lvl8pPr>
            <a:lvl9pPr marL="274297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3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7492-A9A1-DD40-A4B6-4FDEBEF98122}" type="datetime1">
              <a:rPr lang="fr-BE" smtClean="0"/>
              <a:t>11/08/23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864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CC892-F06E-5D46-ACA7-31513272CF03}" type="datetime1">
              <a:rPr lang="fr-BE" smtClean="0"/>
              <a:t>11/08/23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036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206A-ED28-F747-AC5C-CF1FCC3B8EFB}" type="datetime1">
              <a:rPr lang="fr-BE" smtClean="0"/>
              <a:t>11/08/23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698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5" y="1426282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72" indent="0">
              <a:buNone/>
              <a:defRPr sz="1050"/>
            </a:lvl2pPr>
            <a:lvl3pPr marL="685743" indent="0">
              <a:buNone/>
              <a:defRPr sz="900"/>
            </a:lvl3pPr>
            <a:lvl4pPr marL="1028614" indent="0">
              <a:buNone/>
              <a:defRPr sz="750"/>
            </a:lvl4pPr>
            <a:lvl5pPr marL="1371486" indent="0">
              <a:buNone/>
              <a:defRPr sz="750"/>
            </a:lvl5pPr>
            <a:lvl6pPr marL="1714356" indent="0">
              <a:buNone/>
              <a:defRPr sz="750"/>
            </a:lvl6pPr>
            <a:lvl7pPr marL="2057228" indent="0">
              <a:buNone/>
              <a:defRPr sz="750"/>
            </a:lvl7pPr>
            <a:lvl8pPr marL="2400098" indent="0">
              <a:buNone/>
              <a:defRPr sz="750"/>
            </a:lvl8pPr>
            <a:lvl9pPr marL="274297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58C1-8594-F446-B153-E032AE9CE9F0}" type="datetime1">
              <a:rPr lang="fr-BE" smtClean="0"/>
              <a:t>11/08/23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657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5" y="1426282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2" indent="0">
              <a:buNone/>
              <a:defRPr sz="2100"/>
            </a:lvl2pPr>
            <a:lvl3pPr marL="685743" indent="0">
              <a:buNone/>
              <a:defRPr sz="1800"/>
            </a:lvl3pPr>
            <a:lvl4pPr marL="1028614" indent="0">
              <a:buNone/>
              <a:defRPr sz="1500"/>
            </a:lvl4pPr>
            <a:lvl5pPr marL="1371486" indent="0">
              <a:buNone/>
              <a:defRPr sz="1500"/>
            </a:lvl5pPr>
            <a:lvl6pPr marL="1714356" indent="0">
              <a:buNone/>
              <a:defRPr sz="1500"/>
            </a:lvl6pPr>
            <a:lvl7pPr marL="2057228" indent="0">
              <a:buNone/>
              <a:defRPr sz="1500"/>
            </a:lvl7pPr>
            <a:lvl8pPr marL="2400098" indent="0">
              <a:buNone/>
              <a:defRPr sz="1500"/>
            </a:lvl8pPr>
            <a:lvl9pPr marL="274297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72" indent="0">
              <a:buNone/>
              <a:defRPr sz="1050"/>
            </a:lvl2pPr>
            <a:lvl3pPr marL="685743" indent="0">
              <a:buNone/>
              <a:defRPr sz="900"/>
            </a:lvl3pPr>
            <a:lvl4pPr marL="1028614" indent="0">
              <a:buNone/>
              <a:defRPr sz="750"/>
            </a:lvl4pPr>
            <a:lvl5pPr marL="1371486" indent="0">
              <a:buNone/>
              <a:defRPr sz="750"/>
            </a:lvl5pPr>
            <a:lvl6pPr marL="1714356" indent="0">
              <a:buNone/>
              <a:defRPr sz="750"/>
            </a:lvl6pPr>
            <a:lvl7pPr marL="2057228" indent="0">
              <a:buNone/>
              <a:defRPr sz="750"/>
            </a:lvl7pPr>
            <a:lvl8pPr marL="2400098" indent="0">
              <a:buNone/>
              <a:defRPr sz="750"/>
            </a:lvl8pPr>
            <a:lvl9pPr marL="274297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456A-B8BA-9548-9A14-A293E7E17FB2}" type="datetime1">
              <a:rPr lang="fr-BE" smtClean="0"/>
              <a:t>11/08/23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277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90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90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7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664F3-E984-DA4E-A04D-D66A3D82638B}" type="datetime1">
              <a:rPr lang="fr-BE" smtClean="0"/>
              <a:t>11/08/23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5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9A151-D099-AB4A-9B5F-D45893965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4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74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6" indent="-171436" algn="l" defTabSz="68574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6" indent="-171436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78" indent="-171436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49" indent="-171436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21" indent="-171436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92" indent="-171436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64" indent="-171436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35" indent="-171436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06" indent="-171436" algn="l" defTabSz="6857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2" algn="l" defTabSz="68574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3" algn="l" defTabSz="68574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14" algn="l" defTabSz="68574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86" algn="l" defTabSz="68574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56" algn="l" defTabSz="68574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28" algn="l" defTabSz="68574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98" algn="l" defTabSz="68574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70" algn="l" defTabSz="68574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g"/><Relationship Id="rId7" Type="http://schemas.openxmlformats.org/officeDocument/2006/relationships/image" Target="../media/image10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7EBC057-10CA-1196-42E7-903B5C8E34A3}"/>
              </a:ext>
            </a:extLst>
          </p:cNvPr>
          <p:cNvSpPr txBox="1"/>
          <p:nvPr/>
        </p:nvSpPr>
        <p:spPr>
          <a:xfrm>
            <a:off x="144379" y="168442"/>
            <a:ext cx="3284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Prénom : …………………....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90F5B62-E7AF-D04D-BA11-DB6217A5E2B3}"/>
              </a:ext>
            </a:extLst>
          </p:cNvPr>
          <p:cNvSpPr txBox="1"/>
          <p:nvPr/>
        </p:nvSpPr>
        <p:spPr>
          <a:xfrm>
            <a:off x="589547" y="661737"/>
            <a:ext cx="5594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entury Gothic" panose="020B0502020202020204" pitchFamily="34" charset="0"/>
              </a:rPr>
              <a:t>Mon cahier de sciences</a:t>
            </a:r>
          </a:p>
          <a:p>
            <a:pPr algn="ctr"/>
            <a:r>
              <a:rPr lang="fr-FR" dirty="0">
                <a:latin typeface="Century Gothic" panose="020B0502020202020204" pitchFamily="34" charset="0"/>
              </a:rPr>
              <a:t>Je sème et je récolte</a:t>
            </a:r>
          </a:p>
          <a:p>
            <a:pPr algn="ctr"/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390610F-6E23-5A0C-3E7F-3E34D2EC33EB}"/>
              </a:ext>
            </a:extLst>
          </p:cNvPr>
          <p:cNvSpPr txBox="1"/>
          <p:nvPr/>
        </p:nvSpPr>
        <p:spPr>
          <a:xfrm>
            <a:off x="264695" y="1585069"/>
            <a:ext cx="62804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26" indent="-285726">
              <a:buFontTx/>
              <a:buChar char="-"/>
            </a:pPr>
            <a:r>
              <a:rPr lang="fr-FR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Leçon 1 : Je découvre les informations proposées sur les sachets de graines. J’apprends à semer des graines.</a:t>
            </a:r>
          </a:p>
          <a:p>
            <a:pPr marL="285726" indent="-285726">
              <a:lnSpc>
                <a:spcPct val="250000"/>
              </a:lnSpc>
              <a:buFontTx/>
              <a:buChar char="-"/>
            </a:pPr>
            <a:r>
              <a:rPr lang="fr-FR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Leçon 2 : ……………………………………………………</a:t>
            </a:r>
          </a:p>
          <a:p>
            <a:pPr marL="285726" indent="-285726">
              <a:lnSpc>
                <a:spcPct val="250000"/>
              </a:lnSpc>
              <a:buFontTx/>
              <a:buChar char="-"/>
            </a:pPr>
            <a:r>
              <a:rPr lang="fr-FR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Leçon 3 : ……………………………………………………</a:t>
            </a:r>
          </a:p>
          <a:p>
            <a:pPr marL="285726" indent="-285726">
              <a:lnSpc>
                <a:spcPct val="250000"/>
              </a:lnSpc>
              <a:buFontTx/>
              <a:buChar char="-"/>
            </a:pPr>
            <a:r>
              <a:rPr lang="fr-FR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Leçon 4 : ……………………………………………………</a:t>
            </a:r>
          </a:p>
          <a:p>
            <a:pPr marL="285726" indent="-285726">
              <a:lnSpc>
                <a:spcPct val="250000"/>
              </a:lnSpc>
              <a:buFontTx/>
              <a:buChar char="-"/>
            </a:pPr>
            <a:r>
              <a:rPr lang="fr-FR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Leçon 5 : ……………………………………………………</a:t>
            </a:r>
          </a:p>
          <a:p>
            <a:endParaRPr lang="fr-BE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C5AC1C9-EDF9-EC7D-D5FD-3D0FDF7F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875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7F7B29E-59E3-075E-9D5C-495D0ED5D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10</a:t>
            </a:fld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9E486A1-4742-3274-7746-9BE9ED7DD942}"/>
              </a:ext>
            </a:extLst>
          </p:cNvPr>
          <p:cNvGrpSpPr/>
          <p:nvPr/>
        </p:nvGrpSpPr>
        <p:grpSpPr>
          <a:xfrm>
            <a:off x="2008461" y="953243"/>
            <a:ext cx="4553585" cy="3962400"/>
            <a:chOff x="0" y="0"/>
            <a:chExt cx="4553637" cy="39624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37FAD8B-D265-FA47-E1D4-043901B4C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79" t="10245" r="24824" b="7774"/>
            <a:stretch/>
          </p:blipFill>
          <p:spPr bwMode="auto">
            <a:xfrm>
              <a:off x="644577" y="0"/>
              <a:ext cx="3909060" cy="39624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BF63E80F-BB61-B613-9B04-F53BCD371284}"/>
                </a:ext>
              </a:extLst>
            </p:cNvPr>
            <p:cNvCxnSpPr/>
            <p:nvPr/>
          </p:nvCxnSpPr>
          <p:spPr>
            <a:xfrm>
              <a:off x="0" y="585865"/>
              <a:ext cx="19685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95FAFDFB-EF2D-2219-3138-EAE07B4D25E1}"/>
                </a:ext>
              </a:extLst>
            </p:cNvPr>
            <p:cNvCxnSpPr/>
            <p:nvPr/>
          </p:nvCxnSpPr>
          <p:spPr>
            <a:xfrm flipV="1">
              <a:off x="7495" y="1107606"/>
              <a:ext cx="2501900" cy="48831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42B36E55-D15D-D6B0-46CC-0D0B1A8EE826}"/>
                </a:ext>
              </a:extLst>
            </p:cNvPr>
            <p:cNvCxnSpPr/>
            <p:nvPr/>
          </p:nvCxnSpPr>
          <p:spPr>
            <a:xfrm flipV="1">
              <a:off x="544851" y="2521262"/>
              <a:ext cx="1282700" cy="8001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CA68E784-679C-2151-5DC7-C0756BC57D5F}"/>
                </a:ext>
              </a:extLst>
            </p:cNvPr>
            <p:cNvCxnSpPr/>
            <p:nvPr/>
          </p:nvCxnSpPr>
          <p:spPr>
            <a:xfrm flipV="1">
              <a:off x="554636" y="2799205"/>
              <a:ext cx="3429000" cy="5207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72DB4B72-A681-9561-AAAD-B6C82CA5753D}"/>
              </a:ext>
            </a:extLst>
          </p:cNvPr>
          <p:cNvSpPr txBox="1"/>
          <p:nvPr/>
        </p:nvSpPr>
        <p:spPr>
          <a:xfrm>
            <a:off x="359229" y="165646"/>
            <a:ext cx="578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Je compare mon dessin avec le dessin d’un scientifique et j’annote le dessin.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13E039F-E564-0E2C-E041-3D8F4922EAAE}"/>
              </a:ext>
            </a:extLst>
          </p:cNvPr>
          <p:cNvSpPr txBox="1"/>
          <p:nvPr/>
        </p:nvSpPr>
        <p:spPr>
          <a:xfrm>
            <a:off x="148647" y="1098923"/>
            <a:ext cx="1665514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/>
              <a:t>…………………….………………………….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55B8D87-7D46-7B0A-A128-7A9E897EB5A8}"/>
              </a:ext>
            </a:extLst>
          </p:cNvPr>
          <p:cNvSpPr txBox="1"/>
          <p:nvPr/>
        </p:nvSpPr>
        <p:spPr>
          <a:xfrm>
            <a:off x="295954" y="4064682"/>
            <a:ext cx="196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…………………………...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1E20FB9-8386-C82B-DA41-38385677E490}"/>
              </a:ext>
            </a:extLst>
          </p:cNvPr>
          <p:cNvSpPr txBox="1"/>
          <p:nvPr/>
        </p:nvSpPr>
        <p:spPr>
          <a:xfrm>
            <a:off x="39984" y="2353455"/>
            <a:ext cx="196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…………………………...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AB6B154-78B0-55F1-217D-62288959B4D3}"/>
              </a:ext>
            </a:extLst>
          </p:cNvPr>
          <p:cNvSpPr txBox="1"/>
          <p:nvPr/>
        </p:nvSpPr>
        <p:spPr>
          <a:xfrm>
            <a:off x="148647" y="5178307"/>
            <a:ext cx="6595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Nous avons semé des graines de haricot dans de la terre le ………………..</a:t>
            </a:r>
          </a:p>
          <a:p>
            <a:r>
              <a:rPr lang="fr-BE" sz="14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J’écris mes observations.</a:t>
            </a:r>
          </a:p>
        </p:txBody>
      </p:sp>
      <p:graphicFrame>
        <p:nvGraphicFramePr>
          <p:cNvPr id="17" name="Tableau 17">
            <a:extLst>
              <a:ext uri="{FF2B5EF4-FFF2-40B4-BE49-F238E27FC236}">
                <a16:creationId xmlns:a16="http://schemas.microsoft.com/office/drawing/2014/main" id="{9A27C2F5-1478-86FD-B09E-2EAACC900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601506"/>
              </p:ext>
            </p:extLst>
          </p:nvPr>
        </p:nvGraphicFramePr>
        <p:xfrm>
          <a:off x="267305" y="5788666"/>
          <a:ext cx="6119208" cy="3558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7595">
                  <a:extLst>
                    <a:ext uri="{9D8B030D-6E8A-4147-A177-3AD203B41FA5}">
                      <a16:colId xmlns:a16="http://schemas.microsoft.com/office/drawing/2014/main" val="3751162297"/>
                    </a:ext>
                  </a:extLst>
                </a:gridCol>
                <a:gridCol w="4011613">
                  <a:extLst>
                    <a:ext uri="{9D8B030D-6E8A-4147-A177-3AD203B41FA5}">
                      <a16:colId xmlns:a16="http://schemas.microsoft.com/office/drawing/2014/main" val="4031763362"/>
                    </a:ext>
                  </a:extLst>
                </a:gridCol>
              </a:tblGrid>
              <a:tr h="508362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Century Gothic" panose="020B0502020202020204" pitchFamily="34" charset="0"/>
                        </a:rPr>
                        <a:t>Observations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5777531"/>
                  </a:ext>
                </a:extLst>
              </a:tr>
              <a:tr h="50836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Century Gothic" panose="020B0502020202020204" pitchFamily="34" charset="0"/>
                        </a:rPr>
                        <a:t>Une petite apparait.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9590252"/>
                  </a:ext>
                </a:extLst>
              </a:tr>
              <a:tr h="50836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Century Gothic" panose="020B0502020202020204" pitchFamily="34" charset="0"/>
                        </a:rPr>
                        <a:t>Les deux premières feuilles sont visibles.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1849108"/>
                  </a:ext>
                </a:extLst>
              </a:tr>
              <a:tr h="50836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336016"/>
                  </a:ext>
                </a:extLst>
              </a:tr>
              <a:tr h="50836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113089"/>
                  </a:ext>
                </a:extLst>
              </a:tr>
              <a:tr h="50836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462243"/>
                  </a:ext>
                </a:extLst>
              </a:tr>
              <a:tr h="50836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819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2886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19A3054-8FD7-DC03-CFE6-B1669430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11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CAA4EB-DA61-BA8C-F2FD-FF0E115F9C8F}"/>
              </a:ext>
            </a:extLst>
          </p:cNvPr>
          <p:cNvSpPr txBox="1"/>
          <p:nvPr/>
        </p:nvSpPr>
        <p:spPr>
          <a:xfrm>
            <a:off x="295954" y="197198"/>
            <a:ext cx="659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kern="100" dirty="0">
                <a:solidFill>
                  <a:srgbClr val="4472C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Leçons 4 et 5 : </a:t>
            </a:r>
            <a:r>
              <a:rPr lang="fr-FR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…………………………………………………………….</a:t>
            </a:r>
            <a:endParaRPr lang="fr-BE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papillon, collage, Organisme, Papillons de jour et de nuit&#10;&#10;Description générée automatiquement">
            <a:extLst>
              <a:ext uri="{FF2B5EF4-FFF2-40B4-BE49-F238E27FC236}">
                <a16:creationId xmlns:a16="http://schemas.microsoft.com/office/drawing/2014/main" id="{A3806D00-01B2-7CEE-A558-72D175391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17196" y="2571672"/>
            <a:ext cx="7814650" cy="54048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454F8EA-18BC-A2A4-1567-AF6D959A02F5}"/>
              </a:ext>
            </a:extLst>
          </p:cNvPr>
          <p:cNvSpPr txBox="1"/>
          <p:nvPr/>
        </p:nvSpPr>
        <p:spPr>
          <a:xfrm>
            <a:off x="295954" y="843529"/>
            <a:ext cx="6266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Nous avons lu le livre « Dix petites graines » et avons construit le cycle de vie de la plante de tournesol</a:t>
            </a:r>
          </a:p>
        </p:txBody>
      </p:sp>
    </p:spTree>
    <p:extLst>
      <p:ext uri="{BB962C8B-B14F-4D97-AF65-F5344CB8AC3E}">
        <p14:creationId xmlns:p14="http://schemas.microsoft.com/office/powerpoint/2010/main" val="4209962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B995DE0-43F0-CB3A-672B-8A09E3DD8F7B}"/>
              </a:ext>
            </a:extLst>
          </p:cNvPr>
          <p:cNvSpPr txBox="1"/>
          <p:nvPr/>
        </p:nvSpPr>
        <p:spPr>
          <a:xfrm>
            <a:off x="179614" y="81641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D’autres sachets de graines.</a:t>
            </a:r>
          </a:p>
        </p:txBody>
      </p:sp>
      <p:pic>
        <p:nvPicPr>
          <p:cNvPr id="4" name="Image 3" descr="Une image contenant texte, tomate, légume, Aliments naturels&#10;&#10;Description générée automatiquement">
            <a:extLst>
              <a:ext uri="{FF2B5EF4-FFF2-40B4-BE49-F238E27FC236}">
                <a16:creationId xmlns:a16="http://schemas.microsoft.com/office/drawing/2014/main" id="{2E64908E-7EBE-B0DD-B246-CE650BE6F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14048" r="4524" b="18095"/>
          <a:stretch/>
        </p:blipFill>
        <p:spPr>
          <a:xfrm rot="5400000">
            <a:off x="-137818" y="1421551"/>
            <a:ext cx="4112851" cy="2334985"/>
          </a:xfrm>
          <a:prstGeom prst="rect">
            <a:avLst/>
          </a:prstGeom>
        </p:spPr>
      </p:pic>
      <p:pic>
        <p:nvPicPr>
          <p:cNvPr id="6" name="Image 5" descr="Une image contenant texte, livre, Publication, papier&#10;&#10;Description générée automatiquement">
            <a:extLst>
              <a:ext uri="{FF2B5EF4-FFF2-40B4-BE49-F238E27FC236}">
                <a16:creationId xmlns:a16="http://schemas.microsoft.com/office/drawing/2014/main" id="{4DEAB272-035B-0E29-77CA-182BF4B310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4" t="18333" r="3810" b="15476"/>
          <a:stretch/>
        </p:blipFill>
        <p:spPr>
          <a:xfrm rot="5400000">
            <a:off x="2469251" y="1443380"/>
            <a:ext cx="4112853" cy="2291329"/>
          </a:xfrm>
          <a:prstGeom prst="rect">
            <a:avLst/>
          </a:prstGeom>
        </p:spPr>
      </p:pic>
      <p:pic>
        <p:nvPicPr>
          <p:cNvPr id="8" name="Image 7" descr="Une image contenant légume, carotte, produits, Végétalisme&#10;&#10;Description générée automatiquement">
            <a:extLst>
              <a:ext uri="{FF2B5EF4-FFF2-40B4-BE49-F238E27FC236}">
                <a16:creationId xmlns:a16="http://schemas.microsoft.com/office/drawing/2014/main" id="{CABCC77A-B27A-F9CC-950A-1377E93C1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3" t="17303" r="3809" b="14285"/>
          <a:stretch/>
        </p:blipFill>
        <p:spPr>
          <a:xfrm rot="5400000">
            <a:off x="-108795" y="5792031"/>
            <a:ext cx="4112852" cy="2276937"/>
          </a:xfrm>
          <a:prstGeom prst="rect">
            <a:avLst/>
          </a:prstGeom>
        </p:spPr>
      </p:pic>
      <p:pic>
        <p:nvPicPr>
          <p:cNvPr id="10" name="Image 9" descr="Une image contenant texte, Publication, papier, livre&#10;&#10;Description générée automatiquement">
            <a:extLst>
              <a:ext uri="{FF2B5EF4-FFF2-40B4-BE49-F238E27FC236}">
                <a16:creationId xmlns:a16="http://schemas.microsoft.com/office/drawing/2014/main" id="{919F14AB-B076-8814-5D96-19F3200EEC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2" t="17303" r="1658" b="15238"/>
          <a:stretch/>
        </p:blipFill>
        <p:spPr>
          <a:xfrm rot="5400000">
            <a:off x="2450443" y="5803643"/>
            <a:ext cx="4112852" cy="2253716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055D0E5-3F55-709C-0343-059B06CDC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499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B230451-FD30-7E07-45FA-7D5DF609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798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0F9B3A3-A40A-FD99-AD22-8BDD12C2C2A3}"/>
              </a:ext>
            </a:extLst>
          </p:cNvPr>
          <p:cNvSpPr txBox="1"/>
          <p:nvPr/>
        </p:nvSpPr>
        <p:spPr>
          <a:xfrm>
            <a:off x="131044" y="38976"/>
            <a:ext cx="659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kern="100" dirty="0">
                <a:solidFill>
                  <a:srgbClr val="4472C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Leçon 1 : </a:t>
            </a:r>
            <a:r>
              <a:rPr lang="fr-FR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découvre les informations proposées sur les sachets de graines.</a:t>
            </a:r>
            <a:endParaRPr lang="fr-BE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texte, Frites, Restauration rapide, Snack&#10;&#10;Description générée automatiquement">
            <a:extLst>
              <a:ext uri="{FF2B5EF4-FFF2-40B4-BE49-F238E27FC236}">
                <a16:creationId xmlns:a16="http://schemas.microsoft.com/office/drawing/2014/main" id="{DEE65534-7147-A85C-81D6-DEA87918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0" t="6480" r="4050" b="12152"/>
          <a:stretch/>
        </p:blipFill>
        <p:spPr>
          <a:xfrm rot="5400000">
            <a:off x="45557" y="1501040"/>
            <a:ext cx="3926127" cy="2680679"/>
          </a:xfrm>
          <a:prstGeom prst="rect">
            <a:avLst/>
          </a:prstGeom>
        </p:spPr>
      </p:pic>
      <p:pic>
        <p:nvPicPr>
          <p:cNvPr id="8" name="Image 7" descr="Une image contenant texte, légume, herbe, pousse&#10;&#10;Description générée automatiquement">
            <a:extLst>
              <a:ext uri="{FF2B5EF4-FFF2-40B4-BE49-F238E27FC236}">
                <a16:creationId xmlns:a16="http://schemas.microsoft.com/office/drawing/2014/main" id="{4D3ED3D1-96B6-C0E4-C54C-F5A7EC9A7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7" t="18563" r="5186" b="17379"/>
          <a:stretch/>
        </p:blipFill>
        <p:spPr>
          <a:xfrm rot="5400000">
            <a:off x="-45948" y="5878740"/>
            <a:ext cx="4365666" cy="2416214"/>
          </a:xfrm>
          <a:prstGeom prst="rect">
            <a:avLst/>
          </a:prstGeom>
        </p:spPr>
      </p:pic>
      <p:pic>
        <p:nvPicPr>
          <p:cNvPr id="15" name="Image 14" descr="Une image contenant texte, Publication, papier, Impression&#10;&#10;Description générée automatiquement">
            <a:extLst>
              <a:ext uri="{FF2B5EF4-FFF2-40B4-BE49-F238E27FC236}">
                <a16:creationId xmlns:a16="http://schemas.microsoft.com/office/drawing/2014/main" id="{874271C8-3053-8B3C-8BEA-EED07CC59E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62" t="17619" b="14762"/>
          <a:stretch/>
        </p:blipFill>
        <p:spPr>
          <a:xfrm rot="5400000">
            <a:off x="2590584" y="5882057"/>
            <a:ext cx="4316678" cy="2360597"/>
          </a:xfrm>
          <a:prstGeom prst="rect">
            <a:avLst/>
          </a:prstGeom>
        </p:spPr>
      </p:pic>
      <p:pic>
        <p:nvPicPr>
          <p:cNvPr id="17" name="Image 16" descr="Une image contenant texte, menu, capture d’écran&#10;&#10;Description générée automatiquement">
            <a:extLst>
              <a:ext uri="{FF2B5EF4-FFF2-40B4-BE49-F238E27FC236}">
                <a16:creationId xmlns:a16="http://schemas.microsoft.com/office/drawing/2014/main" id="{9E560C8E-D16E-D074-DB22-018BB41A67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05" t="11673" r="5439" b="9524"/>
          <a:stretch/>
        </p:blipFill>
        <p:spPr>
          <a:xfrm rot="5400000">
            <a:off x="2968018" y="1478922"/>
            <a:ext cx="3926128" cy="2724916"/>
          </a:xfrm>
          <a:prstGeom prst="rect">
            <a:avLst/>
          </a:prstGeom>
        </p:spPr>
      </p:pic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28B3F13F-EC81-6AAF-E622-05F2F8C3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757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AA12EB-31BC-4715-FD9F-1C684C622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3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946701-E6A9-0996-2D93-D6384C7989DC}"/>
              </a:ext>
            </a:extLst>
          </p:cNvPr>
          <p:cNvSpPr txBox="1"/>
          <p:nvPr/>
        </p:nvSpPr>
        <p:spPr>
          <a:xfrm>
            <a:off x="212271" y="573594"/>
            <a:ext cx="6433457" cy="34317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Je résume les informations lues sur le sachet de graines de cresson.</a:t>
            </a:r>
          </a:p>
          <a:p>
            <a:endParaRPr lang="fr-FR" sz="1400" dirty="0">
              <a:latin typeface="Century Gothic" panose="020B0502020202020204" pitchFamily="34" charset="0"/>
            </a:endParaRPr>
          </a:p>
          <a:p>
            <a:pPr marL="285726" indent="-285726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Century Gothic" panose="020B0502020202020204" pitchFamily="34" charset="0"/>
              </a:rPr>
              <a:t>Période de semis : ……………………………………………….......................</a:t>
            </a:r>
          </a:p>
          <a:p>
            <a:pPr marL="285726" indent="-285726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Century Gothic" panose="020B0502020202020204" pitchFamily="34" charset="0"/>
              </a:rPr>
              <a:t>Période de récolte : ………………………………………………………….....</a:t>
            </a:r>
          </a:p>
          <a:p>
            <a:pPr marL="285726" indent="-285726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Century Gothic" panose="020B0502020202020204" pitchFamily="34" charset="0"/>
              </a:rPr>
              <a:t>Température au moment du semis : …………………………………………</a:t>
            </a:r>
          </a:p>
          <a:p>
            <a:pPr marL="285726" indent="-285726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Century Gothic" panose="020B0502020202020204" pitchFamily="34" charset="0"/>
              </a:rPr>
              <a:t>Profondeur des semis : ……………………………………………………….....</a:t>
            </a:r>
          </a:p>
          <a:p>
            <a:pPr marL="285726" indent="-285726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Century Gothic" panose="020B0502020202020204" pitchFamily="34" charset="0"/>
              </a:rPr>
              <a:t>Durée avant de voir apparaitre les premières feuilles : ……………….....</a:t>
            </a:r>
          </a:p>
          <a:p>
            <a:pPr marL="285726" indent="-285726">
              <a:buFontTx/>
              <a:buChar char="-"/>
            </a:pPr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4AA439-A096-A1E1-856C-7E540B8FCDC2}"/>
              </a:ext>
            </a:extLst>
          </p:cNvPr>
          <p:cNvSpPr txBox="1"/>
          <p:nvPr/>
        </p:nvSpPr>
        <p:spPr>
          <a:xfrm>
            <a:off x="146957" y="4585579"/>
            <a:ext cx="64987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Je dessine une graine de cresson, une graine de lentille et une graine de haricot en respectant la taille de celles-ci, leur forme et leur couleur. Je colle une graine de chaque sorte à côté de mon dessin et j’écris le nom de la graine.</a:t>
            </a:r>
          </a:p>
          <a:p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254A96C-0EF2-A51B-131E-335DDA59922F}"/>
              </a:ext>
            </a:extLst>
          </p:cNvPr>
          <p:cNvSpPr txBox="1"/>
          <p:nvPr/>
        </p:nvSpPr>
        <p:spPr>
          <a:xfrm>
            <a:off x="244928" y="5738801"/>
            <a:ext cx="6400800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6527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2CD53C6-BA3E-504C-68D0-3D1B652B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4</a:t>
            </a:fld>
            <a:endParaRPr lang="fr-FR"/>
          </a:p>
        </p:txBody>
      </p:sp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3B99351D-4FB4-A807-6A6D-83F517DF4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17" y="688077"/>
            <a:ext cx="6375400" cy="26797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61D8C60-1D28-BE27-C618-368E8BBE34CD}"/>
              </a:ext>
            </a:extLst>
          </p:cNvPr>
          <p:cNvSpPr txBox="1"/>
          <p:nvPr/>
        </p:nvSpPr>
        <p:spPr>
          <a:xfrm>
            <a:off x="228600" y="197198"/>
            <a:ext cx="64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Dans ce calendrier :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J’entoure en bleu le jour auquel j’ai semé les graines de cresson</a:t>
            </a:r>
            <a:r>
              <a:rPr lang="fr-FR" sz="1400" dirty="0">
                <a:latin typeface="Century Gothic" panose="020B0502020202020204" pitchFamily="34" charset="0"/>
              </a:rPr>
              <a:t>;</a:t>
            </a:r>
          </a:p>
          <a:p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4422E7-58BB-0CF9-8A61-C8CC1E10E372}"/>
              </a:ext>
            </a:extLst>
          </p:cNvPr>
          <p:cNvSpPr txBox="1"/>
          <p:nvPr/>
        </p:nvSpPr>
        <p:spPr>
          <a:xfrm>
            <a:off x="254001" y="3506314"/>
            <a:ext cx="637539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À chaque fois que je vois une modification au niveau de la graine, j’entoure le jour dans le calendrier d’une certaine couleur et je décris cette modification ci-dessous.</a:t>
            </a:r>
          </a:p>
          <a:p>
            <a:endParaRPr lang="fr-FR" sz="1400" dirty="0"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fr-FR" sz="1400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>
              <a:lnSpc>
                <a:spcPct val="200000"/>
              </a:lnSpc>
            </a:pPr>
            <a:r>
              <a:rPr lang="fr-FR" sz="1400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>
              <a:lnSpc>
                <a:spcPct val="200000"/>
              </a:lnSpc>
            </a:pPr>
            <a:r>
              <a:rPr lang="fr-FR" sz="1400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>
              <a:lnSpc>
                <a:spcPct val="200000"/>
              </a:lnSpc>
            </a:pPr>
            <a:r>
              <a:rPr lang="fr-FR" sz="1400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947811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2CD53C6-BA3E-504C-68D0-3D1B652B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5</a:t>
            </a:fld>
            <a:endParaRPr lang="fr-FR"/>
          </a:p>
        </p:txBody>
      </p:sp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3B99351D-4FB4-A807-6A6D-83F517DF4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17" y="688077"/>
            <a:ext cx="6375400" cy="26797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61D8C60-1D28-BE27-C618-368E8BBE34CD}"/>
              </a:ext>
            </a:extLst>
          </p:cNvPr>
          <p:cNvSpPr txBox="1"/>
          <p:nvPr/>
        </p:nvSpPr>
        <p:spPr>
          <a:xfrm>
            <a:off x="228600" y="197198"/>
            <a:ext cx="64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Dans ce calendrier :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J’entoure en bleu le jour auquel j’ai semé les graines de lentille</a:t>
            </a:r>
            <a:r>
              <a:rPr lang="fr-FR" sz="1400" dirty="0">
                <a:latin typeface="Century Gothic" panose="020B0502020202020204" pitchFamily="34" charset="0"/>
              </a:rPr>
              <a:t>;</a:t>
            </a:r>
          </a:p>
          <a:p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4422E7-58BB-0CF9-8A61-C8CC1E10E372}"/>
              </a:ext>
            </a:extLst>
          </p:cNvPr>
          <p:cNvSpPr txBox="1"/>
          <p:nvPr/>
        </p:nvSpPr>
        <p:spPr>
          <a:xfrm>
            <a:off x="254001" y="3506314"/>
            <a:ext cx="637539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À chaque fois que je vois une modification au niveau de la graine, j’entoure le jour dans le calendrier d’une certaine couleur et je décris cette modification ci-dessous.</a:t>
            </a:r>
          </a:p>
          <a:p>
            <a:endParaRPr lang="fr-FR" sz="1400" dirty="0"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fr-FR" sz="1400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>
              <a:lnSpc>
                <a:spcPct val="200000"/>
              </a:lnSpc>
            </a:pPr>
            <a:r>
              <a:rPr lang="fr-FR" sz="1400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>
              <a:lnSpc>
                <a:spcPct val="200000"/>
              </a:lnSpc>
            </a:pPr>
            <a:r>
              <a:rPr lang="fr-FR" sz="1400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>
              <a:lnSpc>
                <a:spcPct val="200000"/>
              </a:lnSpc>
            </a:pPr>
            <a:r>
              <a:rPr lang="fr-FR" sz="1400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66057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200BBEED-8540-15FD-BC42-0E5D34B08255}"/>
              </a:ext>
            </a:extLst>
          </p:cNvPr>
          <p:cNvGrpSpPr/>
          <p:nvPr/>
        </p:nvGrpSpPr>
        <p:grpSpPr>
          <a:xfrm>
            <a:off x="656727" y="987733"/>
            <a:ext cx="5545289" cy="5255246"/>
            <a:chOff x="656727" y="987733"/>
            <a:chExt cx="5545289" cy="525524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40D1148-2B15-C165-8C7D-C4502A950FBB}"/>
                </a:ext>
              </a:extLst>
            </p:cNvPr>
            <p:cNvSpPr/>
            <p:nvPr/>
          </p:nvSpPr>
          <p:spPr>
            <a:xfrm>
              <a:off x="656728" y="987733"/>
              <a:ext cx="2531165" cy="253116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44F27C-CBA8-B92E-3FF0-9FF2D8DF6443}"/>
                </a:ext>
              </a:extLst>
            </p:cNvPr>
            <p:cNvSpPr/>
            <p:nvPr/>
          </p:nvSpPr>
          <p:spPr>
            <a:xfrm>
              <a:off x="3670851" y="988367"/>
              <a:ext cx="2531165" cy="253116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A43305-8603-4CFB-E561-64704C1FEC5B}"/>
                </a:ext>
              </a:extLst>
            </p:cNvPr>
            <p:cNvSpPr/>
            <p:nvPr/>
          </p:nvSpPr>
          <p:spPr>
            <a:xfrm>
              <a:off x="656727" y="3711814"/>
              <a:ext cx="2531165" cy="253116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4C6A51-ACA2-F98E-9529-F01464579334}"/>
                </a:ext>
              </a:extLst>
            </p:cNvPr>
            <p:cNvSpPr/>
            <p:nvPr/>
          </p:nvSpPr>
          <p:spPr>
            <a:xfrm>
              <a:off x="3670850" y="3705642"/>
              <a:ext cx="2531165" cy="253116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  <a:p>
              <a:pPr algn="ctr"/>
              <a:endParaRPr lang="fr-FR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6BF95C2-A502-E5F3-1374-F5E4A2BEB6AA}"/>
                </a:ext>
              </a:extLst>
            </p:cNvPr>
            <p:cNvSpPr txBox="1"/>
            <p:nvPr/>
          </p:nvSpPr>
          <p:spPr>
            <a:xfrm>
              <a:off x="775242" y="3079023"/>
              <a:ext cx="2173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_________________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70E6CA6-9000-056A-980C-738C622A4884}"/>
                </a:ext>
              </a:extLst>
            </p:cNvPr>
            <p:cNvSpPr txBox="1"/>
            <p:nvPr/>
          </p:nvSpPr>
          <p:spPr>
            <a:xfrm>
              <a:off x="3860439" y="3097889"/>
              <a:ext cx="2173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_________________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8F2D9E4-3F7C-4B9A-1933-11A8D0CFCCB3}"/>
                </a:ext>
              </a:extLst>
            </p:cNvPr>
            <p:cNvSpPr txBox="1"/>
            <p:nvPr/>
          </p:nvSpPr>
          <p:spPr>
            <a:xfrm>
              <a:off x="764557" y="5812267"/>
              <a:ext cx="2173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_________________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C85CB67-D6E4-7CAE-597C-B61FB29607EB}"/>
                </a:ext>
              </a:extLst>
            </p:cNvPr>
            <p:cNvSpPr txBox="1"/>
            <p:nvPr/>
          </p:nvSpPr>
          <p:spPr>
            <a:xfrm>
              <a:off x="3860439" y="5812267"/>
              <a:ext cx="2173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_________________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8209F994-39A2-8C7E-C2DC-7A97625AF71B}"/>
              </a:ext>
            </a:extLst>
          </p:cNvPr>
          <p:cNvSpPr txBox="1"/>
          <p:nvPr/>
        </p:nvSpPr>
        <p:spPr>
          <a:xfrm>
            <a:off x="6202016" y="9332267"/>
            <a:ext cx="33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252E9AD-A763-1551-0D73-AD6EE7A9A995}"/>
              </a:ext>
            </a:extLst>
          </p:cNvPr>
          <p:cNvSpPr txBox="1"/>
          <p:nvPr/>
        </p:nvSpPr>
        <p:spPr>
          <a:xfrm>
            <a:off x="655984" y="204401"/>
            <a:ext cx="5545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Je dessine les modifications observées chaque jour de la semaine concernant les graines de cresson.</a:t>
            </a:r>
          </a:p>
        </p:txBody>
      </p:sp>
    </p:spTree>
    <p:extLst>
      <p:ext uri="{BB962C8B-B14F-4D97-AF65-F5344CB8AC3E}">
        <p14:creationId xmlns:p14="http://schemas.microsoft.com/office/powerpoint/2010/main" val="1765363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B198AD2-07B9-7434-1D34-23FAAC3CE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7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B9713E-B700-3503-AC65-E973692A4987}"/>
              </a:ext>
            </a:extLst>
          </p:cNvPr>
          <p:cNvSpPr txBox="1"/>
          <p:nvPr/>
        </p:nvSpPr>
        <p:spPr>
          <a:xfrm>
            <a:off x="163286" y="197198"/>
            <a:ext cx="648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Nous comparons l’évolution de germination et de croissance des graines de cresson et de lentille.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EA44E2-A2CB-EB7D-8333-B95F165F6D61}"/>
              </a:ext>
            </a:extLst>
          </p:cNvPr>
          <p:cNvSpPr txBox="1"/>
          <p:nvPr/>
        </p:nvSpPr>
        <p:spPr>
          <a:xfrm>
            <a:off x="163286" y="849086"/>
            <a:ext cx="6482443" cy="30162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Je dessine ou j’écris les ressemblances et les différences entre les deux espèces de plantes.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60CA-4EAD-DAD7-CECD-86BAD1612AEB}"/>
              </a:ext>
            </a:extLst>
          </p:cNvPr>
          <p:cNvSpPr txBox="1"/>
          <p:nvPr/>
        </p:nvSpPr>
        <p:spPr>
          <a:xfrm>
            <a:off x="163286" y="4000500"/>
            <a:ext cx="6482443" cy="50783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Ensemble, nous avons envie de dire…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7704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5F9ED40-EDA3-7BB6-5016-7879306E2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8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5E3D2E-7EAA-D8A4-32D4-01DA8AB37F17}"/>
              </a:ext>
            </a:extLst>
          </p:cNvPr>
          <p:cNvSpPr txBox="1"/>
          <p:nvPr/>
        </p:nvSpPr>
        <p:spPr>
          <a:xfrm>
            <a:off x="131044" y="0"/>
            <a:ext cx="659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kern="100" dirty="0">
                <a:solidFill>
                  <a:srgbClr val="4472C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Leçon 2 : </a:t>
            </a:r>
            <a:r>
              <a:rPr lang="fr-FR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…………………………………………………………….</a:t>
            </a:r>
            <a:endParaRPr lang="fr-BE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ECAE57-A0D0-BF21-3F1D-C8AEF0D5DFC4}"/>
              </a:ext>
            </a:extLst>
          </p:cNvPr>
          <p:cNvSpPr txBox="1"/>
          <p:nvPr/>
        </p:nvSpPr>
        <p:spPr>
          <a:xfrm>
            <a:off x="293914" y="587829"/>
            <a:ext cx="6253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BE6B6B-B04F-A30C-2045-686666351EE3}"/>
              </a:ext>
            </a:extLst>
          </p:cNvPr>
          <p:cNvSpPr txBox="1"/>
          <p:nvPr/>
        </p:nvSpPr>
        <p:spPr>
          <a:xfrm>
            <a:off x="131044" y="407891"/>
            <a:ext cx="659591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Nous avons construit la définition du fruit.</a:t>
            </a:r>
          </a:p>
          <a:p>
            <a:pPr>
              <a:lnSpc>
                <a:spcPct val="150000"/>
              </a:lnSpc>
            </a:pPr>
            <a:r>
              <a:rPr lang="fr-FR" sz="1400" dirty="0">
                <a:latin typeface="Century Gothic" panose="020B0502020202020204" pitchFamily="34" charset="0"/>
              </a:rPr>
              <a:t>Un fruit est …………………………………………………………...............................</a:t>
            </a:r>
          </a:p>
          <a:p>
            <a:pPr>
              <a:lnSpc>
                <a:spcPct val="150000"/>
              </a:lnSpc>
            </a:pPr>
            <a:r>
              <a:rPr lang="fr-FR" sz="1400" dirty="0">
                <a:latin typeface="Century Gothic" panose="020B0502020202020204" pitchFamily="34" charset="0"/>
              </a:rPr>
              <a:t>……………………………………………………………………………………………...</a:t>
            </a:r>
          </a:p>
          <a:p>
            <a:pPr>
              <a:lnSpc>
                <a:spcPct val="150000"/>
              </a:lnSpc>
            </a:pPr>
            <a:r>
              <a:rPr lang="fr-FR" sz="1400" dirty="0">
                <a:latin typeface="Century Gothic" panose="020B0502020202020204" pitchFamily="34" charset="0"/>
              </a:rPr>
              <a:t>…………………………………………………………………………………..………….</a:t>
            </a:r>
          </a:p>
          <a:p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3310F62-650B-0C9D-5942-4B2822C2E1F2}"/>
              </a:ext>
            </a:extLst>
          </p:cNvPr>
          <p:cNvSpPr txBox="1"/>
          <p:nvPr/>
        </p:nvSpPr>
        <p:spPr>
          <a:xfrm>
            <a:off x="131044" y="1603248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u="sng" dirty="0">
                <a:latin typeface="Century Gothic" panose="020B0502020202020204" pitchFamily="34" charset="0"/>
              </a:rPr>
              <a:t>Voici des fruits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1BC4FD9-5628-DE3E-07C6-230AB37993C6}"/>
              </a:ext>
            </a:extLst>
          </p:cNvPr>
          <p:cNvGrpSpPr/>
          <p:nvPr/>
        </p:nvGrpSpPr>
        <p:grpSpPr>
          <a:xfrm>
            <a:off x="367420" y="1922965"/>
            <a:ext cx="6198712" cy="2028036"/>
            <a:chOff x="293914" y="2272959"/>
            <a:chExt cx="6198712" cy="2028036"/>
          </a:xfrm>
        </p:grpSpPr>
        <p:pic>
          <p:nvPicPr>
            <p:cNvPr id="7" name="Image 6" descr="Une image contenant concombre, légume, Aliments naturels, fruit&#10;&#10;Description générée automatiquement">
              <a:extLst>
                <a:ext uri="{FF2B5EF4-FFF2-40B4-BE49-F238E27FC236}">
                  <a16:creationId xmlns:a16="http://schemas.microsoft.com/office/drawing/2014/main" id="{506F6E0A-7876-E4C9-1625-0CD291DE5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80394" y="2486479"/>
              <a:ext cx="1708162" cy="1281122"/>
            </a:xfrm>
            <a:prstGeom prst="rect">
              <a:avLst/>
            </a:prstGeom>
          </p:spPr>
        </p:pic>
        <p:pic>
          <p:nvPicPr>
            <p:cNvPr id="12" name="Image 11" descr="Une image contenant banane, fruit, nourriture, Banane plantain&#10;&#10;Description générée automatiquement">
              <a:extLst>
                <a:ext uri="{FF2B5EF4-FFF2-40B4-BE49-F238E27FC236}">
                  <a16:creationId xmlns:a16="http://schemas.microsoft.com/office/drawing/2014/main" id="{5BCCB035-6ACF-8488-E158-AD70C811D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7738" y="2293830"/>
              <a:ext cx="1138775" cy="1708162"/>
            </a:xfrm>
            <a:prstGeom prst="rect">
              <a:avLst/>
            </a:prstGeom>
          </p:spPr>
        </p:pic>
        <p:pic>
          <p:nvPicPr>
            <p:cNvPr id="14" name="Image 13" descr="Une image contenant personne, légume, sol, main&#10;&#10;Description générée automatiquement">
              <a:extLst>
                <a:ext uri="{FF2B5EF4-FFF2-40B4-BE49-F238E27FC236}">
                  <a16:creationId xmlns:a16="http://schemas.microsoft.com/office/drawing/2014/main" id="{8C26BC3B-921D-D770-C5EA-B0099228B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4933" y="2293830"/>
              <a:ext cx="1281120" cy="170816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E8B3242-B97C-89F6-6AD4-39325EAED68C}"/>
                </a:ext>
              </a:extLst>
            </p:cNvPr>
            <p:cNvSpPr txBox="1"/>
            <p:nvPr/>
          </p:nvSpPr>
          <p:spPr>
            <a:xfrm>
              <a:off x="330148" y="4023996"/>
              <a:ext cx="12448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Une courgette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0BEFD1A-CFA7-B169-0CC4-0BE58668974B}"/>
                </a:ext>
              </a:extLst>
            </p:cNvPr>
            <p:cNvSpPr txBox="1"/>
            <p:nvPr/>
          </p:nvSpPr>
          <p:spPr>
            <a:xfrm>
              <a:off x="2032540" y="4023989"/>
              <a:ext cx="12448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Une tomate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B860289-14EF-60A2-1054-996AC64C8CC5}"/>
                </a:ext>
              </a:extLst>
            </p:cNvPr>
            <p:cNvSpPr txBox="1"/>
            <p:nvPr/>
          </p:nvSpPr>
          <p:spPr>
            <a:xfrm>
              <a:off x="3771165" y="4023989"/>
              <a:ext cx="12448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Un haricot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13F77C8-EB33-78D2-21D8-D21425563615}"/>
                </a:ext>
              </a:extLst>
            </p:cNvPr>
            <p:cNvSpPr txBox="1"/>
            <p:nvPr/>
          </p:nvSpPr>
          <p:spPr>
            <a:xfrm>
              <a:off x="5247738" y="4023988"/>
              <a:ext cx="12448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Une banane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9971625F-5338-9BB3-6B8D-580F2C6AAC32}"/>
              </a:ext>
            </a:extLst>
          </p:cNvPr>
          <p:cNvSpPr txBox="1"/>
          <p:nvPr/>
        </p:nvSpPr>
        <p:spPr>
          <a:xfrm>
            <a:off x="175389" y="4027612"/>
            <a:ext cx="625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Le cresson et la carotte ne sont pas des fruits, ce sont des autres parties de la plante.</a:t>
            </a:r>
          </a:p>
        </p:txBody>
      </p:sp>
      <p:pic>
        <p:nvPicPr>
          <p:cNvPr id="25" name="Image 24" descr="Une image contenant intérieur, plante, serviette&#10;&#10;Description générée automatiquement">
            <a:extLst>
              <a:ext uri="{FF2B5EF4-FFF2-40B4-BE49-F238E27FC236}">
                <a16:creationId xmlns:a16="http://schemas.microsoft.com/office/drawing/2014/main" id="{385A8662-FE99-D5EB-8D42-6858BA12AB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4864" b="18782"/>
          <a:stretch/>
        </p:blipFill>
        <p:spPr>
          <a:xfrm rot="5400000">
            <a:off x="-451932" y="6976198"/>
            <a:ext cx="3198828" cy="135199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2DFAAF18-AB9A-9F19-01FA-4ABC51FED896}"/>
              </a:ext>
            </a:extLst>
          </p:cNvPr>
          <p:cNvSpPr txBox="1"/>
          <p:nvPr/>
        </p:nvSpPr>
        <p:spPr>
          <a:xfrm>
            <a:off x="2398258" y="6904421"/>
            <a:ext cx="414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La carotte que l’on mange est la racine de la plante.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DC13A93-0414-8FA3-34BB-491C10B9CAB1}"/>
              </a:ext>
            </a:extLst>
          </p:cNvPr>
          <p:cNvCxnSpPr>
            <a:cxnSpLocks/>
          </p:cNvCxnSpPr>
          <p:nvPr/>
        </p:nvCxnSpPr>
        <p:spPr>
          <a:xfrm flipH="1">
            <a:off x="1386453" y="7135586"/>
            <a:ext cx="899547" cy="16655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 descr="Une image contenant légume, plante, herbe, plein air&#10;&#10;Description générée automatiquement">
            <a:extLst>
              <a:ext uri="{FF2B5EF4-FFF2-40B4-BE49-F238E27FC236}">
                <a16:creationId xmlns:a16="http://schemas.microsoft.com/office/drawing/2014/main" id="{F86BCD3E-C209-35BF-8B3D-14B1A8CF62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244" y="4638452"/>
            <a:ext cx="2087115" cy="1390817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1A6741F8-C5EE-9652-E065-9E7FF6E978BD}"/>
              </a:ext>
            </a:extLst>
          </p:cNvPr>
          <p:cNvSpPr txBox="1"/>
          <p:nvPr/>
        </p:nvSpPr>
        <p:spPr>
          <a:xfrm>
            <a:off x="2582359" y="4627443"/>
            <a:ext cx="414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Le cresson que l’on mange est composé des feuilles de la plante.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89FBDA4-01B0-C0AC-F9E9-BEDBEE3C9FF2}"/>
              </a:ext>
            </a:extLst>
          </p:cNvPr>
          <p:cNvSpPr txBox="1"/>
          <p:nvPr/>
        </p:nvSpPr>
        <p:spPr>
          <a:xfrm>
            <a:off x="2754241" y="5247761"/>
            <a:ext cx="3754554" cy="1236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Nomme d’autres feuilles que tu manges :</a:t>
            </a:r>
          </a:p>
          <a:p>
            <a:pPr>
              <a:lnSpc>
                <a:spcPct val="150000"/>
              </a:lnSpc>
            </a:pPr>
            <a:r>
              <a:rPr lang="fr-FR" sz="1400" dirty="0">
                <a:latin typeface="Century Gothic" panose="020B0502020202020204" pitchFamily="34" charset="0"/>
              </a:rPr>
              <a:t>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fr-FR" sz="1400" dirty="0">
                <a:latin typeface="Century Gothic" panose="020B0502020202020204" pitchFamily="34" charset="0"/>
              </a:rPr>
              <a:t>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fr-FR" sz="1400" dirty="0">
                <a:latin typeface="Century Gothic" panose="020B0502020202020204" pitchFamily="34" charset="0"/>
              </a:rPr>
              <a:t>…………………………………………………..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9FDED9A-E094-3126-BC5A-76CD8E400816}"/>
              </a:ext>
            </a:extLst>
          </p:cNvPr>
          <p:cNvSpPr txBox="1"/>
          <p:nvPr/>
        </p:nvSpPr>
        <p:spPr>
          <a:xfrm>
            <a:off x="2525846" y="7572813"/>
            <a:ext cx="3804247" cy="1236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Nomme d’autres racines que tu manges :</a:t>
            </a:r>
          </a:p>
          <a:p>
            <a:pPr>
              <a:lnSpc>
                <a:spcPct val="150000"/>
              </a:lnSpc>
            </a:pPr>
            <a:r>
              <a:rPr lang="fr-FR" sz="1400" dirty="0">
                <a:latin typeface="Century Gothic" panose="020B0502020202020204" pitchFamily="34" charset="0"/>
              </a:rPr>
              <a:t>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fr-FR" sz="1400" dirty="0">
                <a:latin typeface="Century Gothic" panose="020B0502020202020204" pitchFamily="34" charset="0"/>
              </a:rPr>
              <a:t>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fr-FR" sz="1400" dirty="0">
                <a:latin typeface="Century Gothic" panose="020B0502020202020204" pitchFamily="34" charset="0"/>
              </a:rPr>
              <a:t>…………………………………………………..</a:t>
            </a:r>
          </a:p>
        </p:txBody>
      </p:sp>
      <p:pic>
        <p:nvPicPr>
          <p:cNvPr id="37" name="Picture 4" descr="Nos tomates racontées à nos petits enfants">
            <a:extLst>
              <a:ext uri="{FF2B5EF4-FFF2-40B4-BE49-F238E27FC236}">
                <a16:creationId xmlns:a16="http://schemas.microsoft.com/office/drawing/2014/main" id="{B76268CC-0902-4A7F-EC01-E8CED7A61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477" y="1949866"/>
            <a:ext cx="1789232" cy="168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797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B547ACA-FA8A-54EF-BA4F-06F6D41C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A151-D099-AB4A-9B5F-D4589396595E}" type="slidenum">
              <a:rPr lang="fr-FR" smtClean="0"/>
              <a:t>9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69C89DC-86DF-69C7-49F9-AB8799B726A4}"/>
              </a:ext>
            </a:extLst>
          </p:cNvPr>
          <p:cNvSpPr txBox="1"/>
          <p:nvPr/>
        </p:nvSpPr>
        <p:spPr>
          <a:xfrm>
            <a:off x="131044" y="4583668"/>
            <a:ext cx="659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kern="100" dirty="0">
                <a:solidFill>
                  <a:srgbClr val="4472C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Leçon 3 : </a:t>
            </a:r>
            <a:r>
              <a:rPr lang="fr-FR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…………………………………………………………….</a:t>
            </a:r>
            <a:endParaRPr lang="fr-BE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9CEEF4-EF75-53EE-7DF7-F0A15D3D855D}"/>
              </a:ext>
            </a:extLst>
          </p:cNvPr>
          <p:cNvSpPr txBox="1"/>
          <p:nvPr/>
        </p:nvSpPr>
        <p:spPr>
          <a:xfrm>
            <a:off x="211327" y="178909"/>
            <a:ext cx="653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entury Gothic" panose="020B0502020202020204" pitchFamily="34" charset="0"/>
              </a:rPr>
              <a:t>Qu’est-ce qu’une graine ? À quoi sert-elle ? Que devient-elle </a:t>
            </a:r>
          </a:p>
          <a:p>
            <a:pPr algn="ctr"/>
            <a:r>
              <a:rPr lang="fr-FR" sz="1400" dirty="0">
                <a:latin typeface="Century Gothic" panose="020B0502020202020204" pitchFamily="34" charset="0"/>
              </a:rPr>
              <a:t>lorsqu’on la sème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CE8F4E-F21A-5545-5592-44581A1AE2F7}"/>
              </a:ext>
            </a:extLst>
          </p:cNvPr>
          <p:cNvSpPr txBox="1"/>
          <p:nvPr/>
        </p:nvSpPr>
        <p:spPr>
          <a:xfrm>
            <a:off x="261257" y="702129"/>
            <a:ext cx="643156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dirty="0"/>
              <a:t>……………………………………………………………………………………………………….</a:t>
            </a:r>
          </a:p>
          <a:p>
            <a:pPr>
              <a:lnSpc>
                <a:spcPct val="200000"/>
              </a:lnSpc>
            </a:pPr>
            <a:r>
              <a:rPr lang="fr-FR" dirty="0"/>
              <a:t>……………………………………………………………………………………………………….</a:t>
            </a:r>
          </a:p>
          <a:p>
            <a:pPr>
              <a:lnSpc>
                <a:spcPct val="200000"/>
              </a:lnSpc>
            </a:pPr>
            <a:r>
              <a:rPr lang="fr-FR" dirty="0"/>
              <a:t>……………………………………………………………………………………………………….</a:t>
            </a:r>
          </a:p>
          <a:p>
            <a:pPr>
              <a:lnSpc>
                <a:spcPct val="200000"/>
              </a:lnSpc>
            </a:pPr>
            <a:r>
              <a:rPr lang="fr-FR" dirty="0"/>
              <a:t>……………………………………………………………………………………………………….</a:t>
            </a:r>
          </a:p>
          <a:p>
            <a:pPr>
              <a:lnSpc>
                <a:spcPct val="200000"/>
              </a:lnSpc>
            </a:pPr>
            <a:endParaRPr lang="fr-FR" dirty="0"/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E2EF94-517B-4D34-A322-50FAD9303D8D}"/>
              </a:ext>
            </a:extLst>
          </p:cNvPr>
          <p:cNvSpPr txBox="1"/>
          <p:nvPr/>
        </p:nvSpPr>
        <p:spPr>
          <a:xfrm>
            <a:off x="1192401" y="5116286"/>
            <a:ext cx="4030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Je dessine l’intérieur de la graine de haricot.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C1A3684-8670-3814-D5DF-6827C3B33743}"/>
              </a:ext>
            </a:extLst>
          </p:cNvPr>
          <p:cNvSpPr txBox="1"/>
          <p:nvPr/>
        </p:nvSpPr>
        <p:spPr>
          <a:xfrm>
            <a:off x="406400" y="5638800"/>
            <a:ext cx="5980113" cy="35425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04029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334</TotalTime>
  <Words>537</Words>
  <Application>Microsoft Macintosh PowerPoint</Application>
  <PresentationFormat>Format A4 (210 x 297 mm)</PresentationFormat>
  <Paragraphs>127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Richard</dc:creator>
  <cp:lastModifiedBy>Florence Richard</cp:lastModifiedBy>
  <cp:revision>4</cp:revision>
  <dcterms:created xsi:type="dcterms:W3CDTF">2023-08-10T09:00:35Z</dcterms:created>
  <dcterms:modified xsi:type="dcterms:W3CDTF">2023-08-11T12:57:44Z</dcterms:modified>
</cp:coreProperties>
</file>