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sldIdLst>
    <p:sldId id="256" r:id="rId2"/>
    <p:sldId id="258" r:id="rId3"/>
    <p:sldId id="257" r:id="rId4"/>
    <p:sldId id="259" r:id="rId5"/>
    <p:sldId id="261" r:id="rId6"/>
    <p:sldId id="275" r:id="rId7"/>
    <p:sldId id="269" r:id="rId8"/>
    <p:sldId id="260" r:id="rId9"/>
    <p:sldId id="263" r:id="rId10"/>
    <p:sldId id="280" r:id="rId11"/>
    <p:sldId id="264" r:id="rId12"/>
    <p:sldId id="277" r:id="rId13"/>
    <p:sldId id="266" r:id="rId14"/>
    <p:sldId id="272" r:id="rId15"/>
    <p:sldId id="281" r:id="rId16"/>
    <p:sldId id="271" r:id="rId17"/>
    <p:sldId id="270" r:id="rId18"/>
    <p:sldId id="276" r:id="rId19"/>
    <p:sldId id="274" r:id="rId20"/>
    <p:sldId id="282" r:id="rId21"/>
    <p:sldId id="265" r:id="rId22"/>
    <p:sldId id="267" r:id="rId23"/>
    <p:sldId id="262" r:id="rId24"/>
    <p:sldId id="283" r:id="rId25"/>
    <p:sldId id="279" r:id="rId26"/>
    <p:sldId id="278" r:id="rId27"/>
    <p:sldId id="273" r:id="rId28"/>
    <p:sldId id="284" r:id="rId29"/>
    <p:sldId id="268" r:id="rId30"/>
    <p:sldId id="285" r:id="rId31"/>
    <p:sldId id="286" r:id="rId32"/>
    <p:sldId id="287" r:id="rId33"/>
    <p:sldId id="288" r:id="rId3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7"/>
    <p:restoredTop sz="94640"/>
  </p:normalViewPr>
  <p:slideViewPr>
    <p:cSldViewPr snapToGrid="0" snapToObjects="1">
      <p:cViewPr varScale="1">
        <p:scale>
          <a:sx n="102" d="100"/>
          <a:sy n="102" d="100"/>
        </p:scale>
        <p:origin x="1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1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181" indent="0" algn="ctr">
              <a:buNone/>
              <a:defRPr sz="2000"/>
            </a:lvl2pPr>
            <a:lvl3pPr marL="914361" indent="0" algn="ctr">
              <a:buNone/>
              <a:defRPr sz="1800"/>
            </a:lvl3pPr>
            <a:lvl4pPr marL="1371543" indent="0" algn="ctr">
              <a:buNone/>
              <a:defRPr sz="1600"/>
            </a:lvl4pPr>
            <a:lvl5pPr marL="1828724" indent="0" algn="ctr">
              <a:buNone/>
              <a:defRPr sz="1600"/>
            </a:lvl5pPr>
            <a:lvl6pPr marL="2285904" indent="0" algn="ctr">
              <a:buNone/>
              <a:defRPr sz="1600"/>
            </a:lvl6pPr>
            <a:lvl7pPr marL="2743085" indent="0" algn="ctr">
              <a:buNone/>
              <a:defRPr sz="1600"/>
            </a:lvl7pPr>
            <a:lvl8pPr marL="3200266" indent="0" algn="ctr">
              <a:buNone/>
              <a:defRPr sz="1600"/>
            </a:lvl8pPr>
            <a:lvl9pPr marL="365744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40" y="6401999"/>
            <a:ext cx="2206624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2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0335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1" y="1790701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40" y="6401999"/>
            <a:ext cx="2206624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58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8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1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40" y="6401999"/>
            <a:ext cx="2206624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40" y="6401999"/>
            <a:ext cx="2206624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33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7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1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40" y="6401999"/>
            <a:ext cx="2206624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7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29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49" y="1790701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1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40" y="6401999"/>
            <a:ext cx="2206624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39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9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181" indent="0">
              <a:buNone/>
              <a:defRPr sz="2000" b="1"/>
            </a:lvl2pPr>
            <a:lvl3pPr marL="914361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4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2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1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181" indent="0">
              <a:buNone/>
              <a:defRPr sz="2000" b="1"/>
            </a:lvl2pPr>
            <a:lvl3pPr marL="914361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4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1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40" y="6401999"/>
            <a:ext cx="2206624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3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79501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40" y="6401999"/>
            <a:ext cx="2206624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20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40" y="6401999"/>
            <a:ext cx="2206624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7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2" y="955231"/>
            <a:ext cx="5583192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59985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1" indent="0">
              <a:buNone/>
              <a:defRPr sz="1400"/>
            </a:lvl2pPr>
            <a:lvl3pPr marL="914361" indent="0">
              <a:buNone/>
              <a:defRPr sz="1200"/>
            </a:lvl3pPr>
            <a:lvl4pPr marL="1371543" indent="0">
              <a:buNone/>
              <a:defRPr sz="1000"/>
            </a:lvl4pPr>
            <a:lvl5pPr marL="1828724" indent="0">
              <a:buNone/>
              <a:defRPr sz="1000"/>
            </a:lvl5pPr>
            <a:lvl6pPr marL="2285904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40" y="6401999"/>
            <a:ext cx="2206624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8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2" y="1011238"/>
            <a:ext cx="3905251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4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181" indent="0">
              <a:buNone/>
              <a:defRPr sz="2800"/>
            </a:lvl2pPr>
            <a:lvl3pPr marL="914361" indent="0">
              <a:buNone/>
              <a:defRPr sz="2400"/>
            </a:lvl3pPr>
            <a:lvl4pPr marL="1371543" indent="0">
              <a:buNone/>
              <a:defRPr sz="2000"/>
            </a:lvl4pPr>
            <a:lvl5pPr marL="1828724" indent="0">
              <a:buNone/>
              <a:defRPr sz="2000"/>
            </a:lvl5pPr>
            <a:lvl6pPr marL="2285904" indent="0">
              <a:buNone/>
              <a:defRPr sz="2000"/>
            </a:lvl6pPr>
            <a:lvl7pPr marL="2743085" indent="0">
              <a:buNone/>
              <a:defRPr sz="2000"/>
            </a:lvl7pPr>
            <a:lvl8pPr marL="3200266" indent="0">
              <a:buNone/>
              <a:defRPr sz="2000"/>
            </a:lvl8pPr>
            <a:lvl9pPr marL="365744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1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1" indent="0">
              <a:buNone/>
              <a:defRPr sz="1400"/>
            </a:lvl2pPr>
            <a:lvl3pPr marL="914361" indent="0">
              <a:buNone/>
              <a:defRPr sz="1200"/>
            </a:lvl3pPr>
            <a:lvl4pPr marL="1371543" indent="0">
              <a:buNone/>
              <a:defRPr sz="1000"/>
            </a:lvl4pPr>
            <a:lvl5pPr marL="1828724" indent="0">
              <a:buNone/>
              <a:defRPr sz="1000"/>
            </a:lvl5pPr>
            <a:lvl6pPr marL="2285904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40" y="6401999"/>
            <a:ext cx="2206624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7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9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1" y="1790701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40" y="6401999"/>
            <a:ext cx="2206624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5/13/22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4197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10" r:id="rId6"/>
    <p:sldLayoutId id="2147483705" r:id="rId7"/>
    <p:sldLayoutId id="2147483706" r:id="rId8"/>
    <p:sldLayoutId id="2147483707" r:id="rId9"/>
    <p:sldLayoutId id="2147483709" r:id="rId10"/>
    <p:sldLayoutId id="2147483708" r:id="rId11"/>
  </p:sldLayoutIdLst>
  <p:txStyles>
    <p:titleStyle>
      <a:lvl1pPr algn="l" defTabSz="914361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85" indent="-359985" algn="l" defTabSz="914361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59985" indent="0" algn="l" defTabSz="914361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79955" indent="-359985" algn="l" defTabSz="914361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79955" indent="0" algn="l" defTabSz="914361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799925" indent="-359985" algn="l" defTabSz="914361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495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7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r.wikipedia.org/wiki/Col%C3%A9opt%C3%A8res" TargetMode="External"/><Relationship Id="rId4" Type="http://schemas.openxmlformats.org/officeDocument/2006/relationships/hyperlink" Target="https://fr.wikipedia.org/wiki/Esp%C3%A8ce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177414-A6E8-FA48-9D92-4C68DD97EE01}"/>
              </a:ext>
            </a:extLst>
          </p:cNvPr>
          <p:cNvSpPr txBox="1"/>
          <p:nvPr/>
        </p:nvSpPr>
        <p:spPr>
          <a:xfrm>
            <a:off x="4049418" y="1079500"/>
            <a:ext cx="4971794" cy="21384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 defTabSz="91436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cap="all" spc="400" dirty="0">
                <a:latin typeface="+mj-lt"/>
                <a:ea typeface="+mj-ea"/>
                <a:cs typeface="+mj-cs"/>
              </a:rPr>
              <a:t>Magazine 24</a:t>
            </a:r>
          </a:p>
          <a:p>
            <a:pPr algn="ctr" defTabSz="91436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cap="all" spc="400" dirty="0">
              <a:latin typeface="+mj-lt"/>
              <a:ea typeface="+mj-ea"/>
              <a:cs typeface="+mj-cs"/>
            </a:endParaRPr>
          </a:p>
          <a:p>
            <a:pPr algn="ctr" defTabSz="91436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cap="all" spc="400" dirty="0">
                <a:latin typeface="+mj-lt"/>
                <a:ea typeface="+mj-ea"/>
                <a:cs typeface="+mj-cs"/>
              </a:rPr>
              <a:t>Relations </a:t>
            </a:r>
            <a:r>
              <a:rPr lang="en-US" b="1" cap="all" spc="400" dirty="0" err="1">
                <a:latin typeface="+mj-lt"/>
                <a:ea typeface="+mj-ea"/>
                <a:cs typeface="+mj-cs"/>
              </a:rPr>
              <a:t>alimentaires</a:t>
            </a:r>
            <a:r>
              <a:rPr lang="en-US" b="1" cap="all" spc="400" dirty="0">
                <a:latin typeface="+mj-lt"/>
                <a:ea typeface="+mj-ea"/>
                <a:cs typeface="+mj-cs"/>
              </a:rPr>
              <a:t> entre les </a:t>
            </a:r>
            <a:r>
              <a:rPr lang="en-US" b="1" cap="all" spc="400" dirty="0" err="1">
                <a:latin typeface="+mj-lt"/>
                <a:ea typeface="+mj-ea"/>
                <a:cs typeface="+mj-cs"/>
              </a:rPr>
              <a:t>vivants</a:t>
            </a:r>
            <a:endParaRPr lang="en-US" b="1" cap="all" spc="400" dirty="0">
              <a:latin typeface="+mj-lt"/>
              <a:ea typeface="+mj-ea"/>
              <a:cs typeface="+mj-cs"/>
            </a:endParaRPr>
          </a:p>
          <a:p>
            <a:pPr algn="ctr" defTabSz="91436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cap="all" spc="400" dirty="0">
              <a:latin typeface="+mj-lt"/>
              <a:ea typeface="+mj-ea"/>
              <a:cs typeface="+mj-cs"/>
            </a:endParaRPr>
          </a:p>
          <a:p>
            <a:pPr algn="ctr" defTabSz="91436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cap="all" spc="400" dirty="0">
                <a:latin typeface="+mj-lt"/>
                <a:ea typeface="+mj-ea"/>
                <a:cs typeface="+mj-cs"/>
              </a:rPr>
              <a:t>Milieu </a:t>
            </a:r>
            <a:r>
              <a:rPr lang="en-US" cap="all" spc="400" dirty="0" err="1">
                <a:latin typeface="+mj-lt"/>
                <a:ea typeface="+mj-ea"/>
                <a:cs typeface="+mj-cs"/>
              </a:rPr>
              <a:t>choisi</a:t>
            </a:r>
            <a:r>
              <a:rPr lang="en-US" cap="all" spc="400" dirty="0">
                <a:latin typeface="+mj-lt"/>
                <a:ea typeface="+mj-ea"/>
                <a:cs typeface="+mj-cs"/>
              </a:rPr>
              <a:t> : le </a:t>
            </a:r>
            <a:r>
              <a:rPr lang="en-US" cap="all" spc="400" dirty="0" err="1">
                <a:latin typeface="+mj-lt"/>
                <a:ea typeface="+mj-ea"/>
                <a:cs typeface="+mj-cs"/>
              </a:rPr>
              <a:t>ruisseau</a:t>
            </a:r>
            <a:r>
              <a:rPr lang="en-US" cap="all" spc="400" dirty="0">
                <a:latin typeface="+mj-lt"/>
                <a:ea typeface="+mj-ea"/>
                <a:cs typeface="+mj-cs"/>
              </a:rPr>
              <a:t> et </a:t>
            </a:r>
            <a:r>
              <a:rPr lang="en-US" cap="all" spc="400" dirty="0" err="1">
                <a:latin typeface="+mj-lt"/>
                <a:ea typeface="+mj-ea"/>
                <a:cs typeface="+mj-cs"/>
              </a:rPr>
              <a:t>ses</a:t>
            </a:r>
            <a:r>
              <a:rPr lang="en-US" cap="all" spc="400" dirty="0">
                <a:latin typeface="+mj-lt"/>
                <a:ea typeface="+mj-ea"/>
                <a:cs typeface="+mj-cs"/>
              </a:rPr>
              <a:t> abords</a:t>
            </a:r>
          </a:p>
        </p:txBody>
      </p:sp>
      <p:pic>
        <p:nvPicPr>
          <p:cNvPr id="6" name="Image 5" descr="Une image contenant arbre, extérieur, eau, rivière&#10;&#10;Description générée automatiquement">
            <a:extLst>
              <a:ext uri="{FF2B5EF4-FFF2-40B4-BE49-F238E27FC236}">
                <a16:creationId xmlns:a16="http://schemas.microsoft.com/office/drawing/2014/main" id="{49118DEA-C6C4-1C48-AF61-FF9300048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84" r="41645" b="2"/>
          <a:stretch/>
        </p:blipFill>
        <p:spPr>
          <a:xfrm>
            <a:off x="20" y="10"/>
            <a:ext cx="3139459" cy="685798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5940" y="3690871"/>
            <a:ext cx="438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809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BA5C40A-48DD-044C-B671-FEB0AF3CF02B}"/>
              </a:ext>
            </a:extLst>
          </p:cNvPr>
          <p:cNvSpPr txBox="1"/>
          <p:nvPr/>
        </p:nvSpPr>
        <p:spPr>
          <a:xfrm>
            <a:off x="488515" y="851770"/>
            <a:ext cx="8605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Copperplate" panose="02000504000000020004" pitchFamily="2" charset="77"/>
              </a:rPr>
              <a:t>« Il est rigolo ! C’est mon nouveau copain insecte. 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4F49957-39E0-CC45-98B0-3DB41DD74A1C}"/>
              </a:ext>
            </a:extLst>
          </p:cNvPr>
          <p:cNvSpPr txBox="1"/>
          <p:nvPr/>
        </p:nvSpPr>
        <p:spPr>
          <a:xfrm>
            <a:off x="3873694" y="3429001"/>
            <a:ext cx="59362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Cursive standard" pitchFamily="2" charset="0"/>
              </a:rPr>
              <a:t>« Attends, je vais regarder sur internet </a:t>
            </a:r>
          </a:p>
          <a:p>
            <a:r>
              <a:rPr lang="fr-FR" sz="2800" dirty="0">
                <a:solidFill>
                  <a:schemeClr val="bg1"/>
                </a:solidFill>
                <a:latin typeface="Cursive standard" pitchFamily="2" charset="0"/>
              </a:rPr>
              <a:t>pour trouver son nom. » </a:t>
            </a:r>
          </a:p>
        </p:txBody>
      </p:sp>
    </p:spTree>
    <p:extLst>
      <p:ext uri="{BB962C8B-B14F-4D97-AF65-F5344CB8AC3E}">
        <p14:creationId xmlns:p14="http://schemas.microsoft.com/office/powerpoint/2010/main" val="2972194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ordinateur&#10;&#10;Description générée automatiquement">
            <a:extLst>
              <a:ext uri="{FF2B5EF4-FFF2-40B4-BE49-F238E27FC236}">
                <a16:creationId xmlns:a16="http://schemas.microsoft.com/office/drawing/2014/main" id="{C0519F43-D781-6C4D-A0EA-56C6E6ECA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4" t="22740" r="3094" b="17351"/>
          <a:stretch/>
        </p:blipFill>
        <p:spPr>
          <a:xfrm rot="10800000">
            <a:off x="93000" y="1060382"/>
            <a:ext cx="9720000" cy="473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13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lavier&#10;&#10;Description générée automatiquement">
            <a:extLst>
              <a:ext uri="{FF2B5EF4-FFF2-40B4-BE49-F238E27FC236}">
                <a16:creationId xmlns:a16="http://schemas.microsoft.com/office/drawing/2014/main" id="{7E661A4F-8878-394D-8199-711E36A66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8" t="21644" r="2956" b="18813"/>
          <a:stretch/>
        </p:blipFill>
        <p:spPr>
          <a:xfrm rot="10800000">
            <a:off x="93000" y="1046504"/>
            <a:ext cx="9720000" cy="47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19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ordinateur, guichet, intérieur&#10;&#10;Description générée automatiquement">
            <a:extLst>
              <a:ext uri="{FF2B5EF4-FFF2-40B4-BE49-F238E27FC236}">
                <a16:creationId xmlns:a16="http://schemas.microsoft.com/office/drawing/2014/main" id="{FD4E3142-5378-B747-8C21-B2D5B5524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8" t="23652" r="2956" b="16074"/>
          <a:stretch/>
        </p:blipFill>
        <p:spPr>
          <a:xfrm rot="10800000">
            <a:off x="93000" y="1017272"/>
            <a:ext cx="9720000" cy="482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05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ordinateur, clavier, intérieur&#10;&#10;Description générée automatiquement">
            <a:extLst>
              <a:ext uri="{FF2B5EF4-FFF2-40B4-BE49-F238E27FC236}">
                <a16:creationId xmlns:a16="http://schemas.microsoft.com/office/drawing/2014/main" id="{A3AA2341-0673-4948-8DBE-4F2AC0AF8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7" t="24749" r="4738" b="14795"/>
          <a:stretch/>
        </p:blipFill>
        <p:spPr>
          <a:xfrm rot="10800000">
            <a:off x="93000" y="961731"/>
            <a:ext cx="9720000" cy="49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11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 descr="Rideaux de performance contour">
            <a:extLst>
              <a:ext uri="{FF2B5EF4-FFF2-40B4-BE49-F238E27FC236}">
                <a16:creationId xmlns:a16="http://schemas.microsoft.com/office/drawing/2014/main" id="{38C2F068-81EB-C442-AA61-7CBC9B805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5202" y="1731202"/>
            <a:ext cx="3395597" cy="3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59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ordinateur, intérieur, guichet&#10;&#10;Description générée automatiquement">
            <a:extLst>
              <a:ext uri="{FF2B5EF4-FFF2-40B4-BE49-F238E27FC236}">
                <a16:creationId xmlns:a16="http://schemas.microsoft.com/office/drawing/2014/main" id="{90AABD0F-76DF-4744-B17A-9E8E3B14E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7" t="23836" r="3093" b="15342"/>
          <a:stretch/>
        </p:blipFill>
        <p:spPr>
          <a:xfrm rot="10800000">
            <a:off x="93000" y="1002645"/>
            <a:ext cx="9720000" cy="48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82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ordinateur&#10;&#10;Description générée automatiquement">
            <a:extLst>
              <a:ext uri="{FF2B5EF4-FFF2-40B4-BE49-F238E27FC236}">
                <a16:creationId xmlns:a16="http://schemas.microsoft.com/office/drawing/2014/main" id="{72F142B9-6696-3D48-888E-58F83D423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5" t="22557" r="3916" b="16621"/>
          <a:stretch/>
        </p:blipFill>
        <p:spPr>
          <a:xfrm rot="10800000">
            <a:off x="93000" y="1002643"/>
            <a:ext cx="9720000" cy="48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22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intérieur, ordinateur, clavier&#10;&#10;Description générée automatiquement">
            <a:extLst>
              <a:ext uri="{FF2B5EF4-FFF2-40B4-BE49-F238E27FC236}">
                <a16:creationId xmlns:a16="http://schemas.microsoft.com/office/drawing/2014/main" id="{7FF12AAC-CFA3-CA4D-874C-8BF7D33D7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4" t="23287" r="6107" b="19361"/>
          <a:stretch/>
        </p:blipFill>
        <p:spPr>
          <a:xfrm rot="10800000">
            <a:off x="93000" y="1048282"/>
            <a:ext cx="9720000" cy="476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46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ordinateur&#10;&#10;Description générée automatiquement">
            <a:extLst>
              <a:ext uri="{FF2B5EF4-FFF2-40B4-BE49-F238E27FC236}">
                <a16:creationId xmlns:a16="http://schemas.microsoft.com/office/drawing/2014/main" id="{2F4D2E7D-C001-6B47-91B5-EEB58C4A6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6" t="24931" r="5423" b="18082"/>
          <a:stretch/>
        </p:blipFill>
        <p:spPr>
          <a:xfrm rot="10800000">
            <a:off x="93000" y="1059750"/>
            <a:ext cx="9720000" cy="47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98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27EC6-61A4-4CA2-925A-D9C31421C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a majesté le papillon! – DocBébitte">
            <a:extLst>
              <a:ext uri="{FF2B5EF4-FFF2-40B4-BE49-F238E27FC236}">
                <a16:creationId xmlns:a16="http://schemas.microsoft.com/office/drawing/2014/main" id="{4459A008-30B0-084B-8C52-65FFF8032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7" b="7298"/>
          <a:stretch/>
        </p:blipFill>
        <p:spPr bwMode="auto">
          <a:xfrm>
            <a:off x="20" y="10"/>
            <a:ext cx="9905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25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3036C36-2606-484C-A6D2-A9D6A2731E26}"/>
              </a:ext>
            </a:extLst>
          </p:cNvPr>
          <p:cNvSpPr txBox="1"/>
          <p:nvPr/>
        </p:nvSpPr>
        <p:spPr>
          <a:xfrm>
            <a:off x="964505" y="1064712"/>
            <a:ext cx="57672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  <a:latin typeface="Cochocib Script Latin Pro" panose="020F0502020204030204" pitchFamily="34" charset="0"/>
                <a:ea typeface="Brush Script MT" panose="03060802040406070304" pitchFamily="66" charset="-122"/>
                <a:cs typeface="Cochocib Script Latin Pro" panose="020F0502020204030204" pitchFamily="34" charset="0"/>
              </a:rPr>
              <a:t>L’éphémère chez les cow-boys et les Indiens</a:t>
            </a:r>
          </a:p>
          <a:p>
            <a:r>
              <a:rPr lang="fr-FR" sz="4000" dirty="0">
                <a:solidFill>
                  <a:schemeClr val="bg1"/>
                </a:solidFill>
                <a:latin typeface="Cochocib Script Latin Pro" panose="020F0502020204030204" pitchFamily="34" charset="0"/>
                <a:ea typeface="Brush Script MT" panose="03060802040406070304" pitchFamily="66" charset="-122"/>
                <a:cs typeface="Cochocib Script Latin Pro" panose="020F0502020204030204" pitchFamily="34" charset="0"/>
              </a:rPr>
              <a:t>		(15 h 39)</a:t>
            </a:r>
          </a:p>
          <a:p>
            <a:endParaRPr lang="fr-FR" sz="4000" dirty="0">
              <a:solidFill>
                <a:schemeClr val="bg1"/>
              </a:solidFill>
              <a:latin typeface="Cochocib Script Latin Pro" panose="020F0502020204030204" pitchFamily="34" charset="0"/>
              <a:ea typeface="Brush Script MT" panose="03060802040406070304" pitchFamily="66" charset="-122"/>
              <a:cs typeface="Cochocib Script Latin Pr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28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62522ABB-2878-6E43-A669-A4DEE06006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4" t="26210" r="5423" b="17169"/>
          <a:stretch/>
        </p:blipFill>
        <p:spPr>
          <a:xfrm rot="10800000">
            <a:off x="93000" y="1107583"/>
            <a:ext cx="9720000" cy="46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90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ordinateur, intérieur, clavier&#10;&#10;Description générée automatiquement">
            <a:extLst>
              <a:ext uri="{FF2B5EF4-FFF2-40B4-BE49-F238E27FC236}">
                <a16:creationId xmlns:a16="http://schemas.microsoft.com/office/drawing/2014/main" id="{4A3F2E63-3841-4D44-8AB3-DA4F249F1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" t="26575" r="6107" b="16804"/>
          <a:stretch/>
        </p:blipFill>
        <p:spPr>
          <a:xfrm rot="10800000">
            <a:off x="93000" y="1060132"/>
            <a:ext cx="9720000" cy="473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63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intérieur, ordinateur&#10;&#10;Description générée automatiquement">
            <a:extLst>
              <a:ext uri="{FF2B5EF4-FFF2-40B4-BE49-F238E27FC236}">
                <a16:creationId xmlns:a16="http://schemas.microsoft.com/office/drawing/2014/main" id="{A4E5CCD9-4817-BD40-A53D-BDF9AE81B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7" t="26941" r="5970" b="17900"/>
          <a:stretch/>
        </p:blipFill>
        <p:spPr>
          <a:xfrm rot="10800000">
            <a:off x="93000" y="1146388"/>
            <a:ext cx="9720000" cy="456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19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 descr="Rideaux de performance contour">
            <a:extLst>
              <a:ext uri="{FF2B5EF4-FFF2-40B4-BE49-F238E27FC236}">
                <a16:creationId xmlns:a16="http://schemas.microsoft.com/office/drawing/2014/main" id="{38C2F068-81EB-C442-AA61-7CBC9B805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5202" y="1731202"/>
            <a:ext cx="3395597" cy="3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52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0005C991-ACFA-D944-9FD5-A2101B4F6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3" t="22374" r="4189" b="16074"/>
          <a:stretch/>
        </p:blipFill>
        <p:spPr>
          <a:xfrm rot="10800000">
            <a:off x="93000" y="988135"/>
            <a:ext cx="9720000" cy="488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92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ordinateur, intérieur, clavier&#10;&#10;Description générée automatiquement">
            <a:extLst>
              <a:ext uri="{FF2B5EF4-FFF2-40B4-BE49-F238E27FC236}">
                <a16:creationId xmlns:a16="http://schemas.microsoft.com/office/drawing/2014/main" id="{7421BE37-96D2-2B42-8A14-23D4F3E11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4" t="21461" r="3777" b="16986"/>
          <a:stretch/>
        </p:blipFill>
        <p:spPr>
          <a:xfrm rot="10800000">
            <a:off x="93000" y="977173"/>
            <a:ext cx="9720000" cy="49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54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CCC23FB4-FDDF-F14A-9C57-C16772428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2" t="27853" r="3367" b="12055"/>
          <a:stretch/>
        </p:blipFill>
        <p:spPr>
          <a:xfrm rot="10800000">
            <a:off x="93000" y="1042523"/>
            <a:ext cx="9720000" cy="477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82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 descr="Rideaux de performance contour">
            <a:extLst>
              <a:ext uri="{FF2B5EF4-FFF2-40B4-BE49-F238E27FC236}">
                <a16:creationId xmlns:a16="http://schemas.microsoft.com/office/drawing/2014/main" id="{38C2F068-81EB-C442-AA61-7CBC9B805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5202" y="1731202"/>
            <a:ext cx="3395597" cy="3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74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5472700-21E1-654E-87ED-B6B901B6A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39" t="16895" r="4463" b="17717"/>
          <a:stretch/>
        </p:blipFill>
        <p:spPr>
          <a:xfrm rot="10800000">
            <a:off x="2306355" y="690563"/>
            <a:ext cx="5293290" cy="547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72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27EC6-61A4-4CA2-925A-D9C31421C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hoto: André Sarrazin">
            <a:extLst>
              <a:ext uri="{FF2B5EF4-FFF2-40B4-BE49-F238E27FC236}">
                <a16:creationId xmlns:a16="http://schemas.microsoft.com/office/drawing/2014/main" id="{19FAEC48-8FF4-7C4A-86DA-F9DBD7CC2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r="216"/>
          <a:stretch/>
        </p:blipFill>
        <p:spPr bwMode="auto">
          <a:xfrm>
            <a:off x="20" y="10"/>
            <a:ext cx="9905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28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lavier&#10;&#10;Description générée automatiquement">
            <a:extLst>
              <a:ext uri="{FF2B5EF4-FFF2-40B4-BE49-F238E27FC236}">
                <a16:creationId xmlns:a16="http://schemas.microsoft.com/office/drawing/2014/main" id="{53F01283-CADE-6344-A8C6-94D77CB73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8" t="21644" r="2956" b="18813"/>
          <a:stretch/>
        </p:blipFill>
        <p:spPr>
          <a:xfrm rot="10800000">
            <a:off x="93000" y="132104"/>
            <a:ext cx="9720000" cy="476499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D348AD4-1603-0842-87B5-65D19F9A370B}"/>
              </a:ext>
            </a:extLst>
          </p:cNvPr>
          <p:cNvSpPr txBox="1"/>
          <p:nvPr/>
        </p:nvSpPr>
        <p:spPr>
          <a:xfrm>
            <a:off x="1111685" y="5401943"/>
            <a:ext cx="82378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Pourquoi ces mots ? C’est quelle langue ?</a:t>
            </a:r>
            <a:endParaRPr lang="fr-BE" sz="2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832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4F7890D-ADEA-0F42-BA8E-BCCA453F8436}"/>
              </a:ext>
            </a:extLst>
          </p:cNvPr>
          <p:cNvSpPr txBox="1"/>
          <p:nvPr/>
        </p:nvSpPr>
        <p:spPr>
          <a:xfrm>
            <a:off x="5968776" y="450937"/>
            <a:ext cx="3259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>
                <a:solidFill>
                  <a:schemeClr val="bg1"/>
                </a:solidFill>
              </a:rPr>
              <a:t>Cerambyx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cerdo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8196" name="Picture 4" descr="ENVIRONNEMENT. Gex : une appli mobile pour sauver le grand capricorne du  chêne">
            <a:extLst>
              <a:ext uri="{FF2B5EF4-FFF2-40B4-BE49-F238E27FC236}">
                <a16:creationId xmlns:a16="http://schemas.microsoft.com/office/drawing/2014/main" id="{377A9999-DC86-A343-80AE-D92F58438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r="16365"/>
          <a:stretch/>
        </p:blipFill>
        <p:spPr bwMode="auto">
          <a:xfrm>
            <a:off x="6452411" y="3718284"/>
            <a:ext cx="3118149" cy="29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6B214D3-C6B7-5447-B31A-81776EDAC6AB}"/>
              </a:ext>
            </a:extLst>
          </p:cNvPr>
          <p:cNvSpPr txBox="1"/>
          <p:nvPr/>
        </p:nvSpPr>
        <p:spPr>
          <a:xfrm>
            <a:off x="3191005" y="6329549"/>
            <a:ext cx="4954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https://</a:t>
            </a:r>
            <a:r>
              <a:rPr lang="fr-FR" dirty="0" err="1">
                <a:solidFill>
                  <a:schemeClr val="bg1"/>
                </a:solidFill>
              </a:rPr>
              <a:t>www.ledauphine.com</a:t>
            </a:r>
            <a:r>
              <a:rPr lang="fr-FR" dirty="0">
                <a:solidFill>
                  <a:schemeClr val="bg1"/>
                </a:solidFill>
              </a:rPr>
              <a:t>/</a:t>
            </a:r>
          </a:p>
        </p:txBody>
      </p:sp>
      <p:pic>
        <p:nvPicPr>
          <p:cNvPr id="15" name="Image 14" descr="Une image contenant texte, clavier&#10;&#10;Description générée automatiquement">
            <a:extLst>
              <a:ext uri="{FF2B5EF4-FFF2-40B4-BE49-F238E27FC236}">
                <a16:creationId xmlns:a16="http://schemas.microsoft.com/office/drawing/2014/main" id="{9B0637BA-7093-4D48-8341-3E2C9EF1C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7" t="41350" r="70820" b="36728"/>
          <a:stretch/>
        </p:blipFill>
        <p:spPr>
          <a:xfrm rot="10800000">
            <a:off x="93000" y="149969"/>
            <a:ext cx="4903229" cy="3470052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B69CB54B-1052-F14B-92D5-2F6DFDE8C89C}"/>
              </a:ext>
            </a:extLst>
          </p:cNvPr>
          <p:cNvCxnSpPr>
            <a:cxnSpLocks/>
          </p:cNvCxnSpPr>
          <p:nvPr/>
        </p:nvCxnSpPr>
        <p:spPr>
          <a:xfrm flipH="1" flipV="1">
            <a:off x="4645803" y="450937"/>
            <a:ext cx="1185062" cy="2505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4BD57015-CE4B-DE4F-A9EA-FC078313E34C}"/>
              </a:ext>
            </a:extLst>
          </p:cNvPr>
          <p:cNvSpPr txBox="1"/>
          <p:nvPr/>
        </p:nvSpPr>
        <p:spPr>
          <a:xfrm>
            <a:off x="5830865" y="1296981"/>
            <a:ext cx="37835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 </a:t>
            </a:r>
            <a:r>
              <a:rPr lang="fr-BE" b="1" dirty="0">
                <a:solidFill>
                  <a:schemeClr val="bg1"/>
                </a:solidFill>
              </a:rPr>
              <a:t>Capricorne du chêne</a:t>
            </a:r>
            <a:r>
              <a:rPr lang="fr-BE" dirty="0">
                <a:solidFill>
                  <a:schemeClr val="bg1"/>
                </a:solidFill>
              </a:rPr>
              <a:t> (</a:t>
            </a:r>
            <a:r>
              <a:rPr lang="fr-BE" b="1" i="1" dirty="0" err="1">
                <a:solidFill>
                  <a:schemeClr val="bg1"/>
                </a:solidFill>
              </a:rPr>
              <a:t>Cerambyx</a:t>
            </a:r>
            <a:r>
              <a:rPr lang="fr-BE" b="1" i="1" dirty="0">
                <a:solidFill>
                  <a:schemeClr val="bg1"/>
                </a:solidFill>
              </a:rPr>
              <a:t> </a:t>
            </a:r>
            <a:r>
              <a:rPr lang="fr-BE" b="1" i="1" dirty="0" err="1">
                <a:solidFill>
                  <a:schemeClr val="bg1"/>
                </a:solidFill>
              </a:rPr>
              <a:t>cerdo</a:t>
            </a:r>
            <a:r>
              <a:rPr lang="fr-BE" dirty="0">
                <a:solidFill>
                  <a:schemeClr val="bg1"/>
                </a:solidFill>
              </a:rPr>
              <a:t>), </a:t>
            </a:r>
            <a:r>
              <a:rPr lang="fr-BE" b="1" dirty="0">
                <a:solidFill>
                  <a:schemeClr val="bg1"/>
                </a:solidFill>
              </a:rPr>
              <a:t>Grand capricorne</a:t>
            </a:r>
            <a:r>
              <a:rPr lang="fr-BE" dirty="0">
                <a:solidFill>
                  <a:schemeClr val="bg1"/>
                </a:solidFill>
              </a:rPr>
              <a:t> ou </a:t>
            </a:r>
            <a:r>
              <a:rPr lang="fr-BE" b="1" dirty="0">
                <a:solidFill>
                  <a:schemeClr val="bg1"/>
                </a:solidFill>
              </a:rPr>
              <a:t>Capricorne ouvrier</a:t>
            </a:r>
            <a:r>
              <a:rPr lang="fr-BE" dirty="0">
                <a:solidFill>
                  <a:schemeClr val="bg1"/>
                </a:solidFill>
              </a:rPr>
              <a:t> est une </a:t>
            </a:r>
            <a:r>
              <a:rPr lang="fr-BE" dirty="0">
                <a:solidFill>
                  <a:schemeClr val="bg1"/>
                </a:solidFill>
                <a:hlinkClick r:id="rId4" tooltip="Espè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espèce</a:t>
            </a:r>
            <a:r>
              <a:rPr lang="fr-BE" dirty="0">
                <a:solidFill>
                  <a:schemeClr val="bg1"/>
                </a:solidFill>
              </a:rPr>
              <a:t> de </a:t>
            </a:r>
            <a:r>
              <a:rPr lang="fr-BE" dirty="0">
                <a:solidFill>
                  <a:schemeClr val="bg1"/>
                </a:solidFill>
                <a:hlinkClick r:id="rId5" tooltip="Coléoptèr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coléoptères</a:t>
            </a:r>
            <a:r>
              <a:rPr lang="fr-BE" dirty="0">
                <a:solidFill>
                  <a:schemeClr val="bg1"/>
                </a:solidFill>
              </a:rPr>
              <a:t>*. 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19290AD-A96E-5042-9A88-71937BA1B4E1}"/>
              </a:ext>
            </a:extLst>
          </p:cNvPr>
          <p:cNvSpPr txBox="1"/>
          <p:nvPr/>
        </p:nvSpPr>
        <p:spPr>
          <a:xfrm>
            <a:off x="5256868" y="2930727"/>
            <a:ext cx="4417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* Dotés d’ailes durcies (élytres) qui protègent leurs ailes</a:t>
            </a:r>
          </a:p>
        </p:txBody>
      </p:sp>
    </p:spTree>
    <p:extLst>
      <p:ext uri="{BB962C8B-B14F-4D97-AF65-F5344CB8AC3E}">
        <p14:creationId xmlns:p14="http://schemas.microsoft.com/office/powerpoint/2010/main" val="138932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ordinateur, guichet, intérieur&#10;&#10;Description générée automatiquement">
            <a:extLst>
              <a:ext uri="{FF2B5EF4-FFF2-40B4-BE49-F238E27FC236}">
                <a16:creationId xmlns:a16="http://schemas.microsoft.com/office/drawing/2014/main" id="{FD4E3142-5378-B747-8C21-B2D5B5524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8" t="23652" r="2956" b="16074"/>
          <a:stretch/>
        </p:blipFill>
        <p:spPr>
          <a:xfrm rot="10800000">
            <a:off x="93000" y="1017272"/>
            <a:ext cx="9720000" cy="482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07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8BA3C6D3-A3A0-D641-B8C3-3115C3EA51C3}"/>
              </a:ext>
            </a:extLst>
          </p:cNvPr>
          <p:cNvGrpSpPr/>
          <p:nvPr/>
        </p:nvGrpSpPr>
        <p:grpSpPr>
          <a:xfrm>
            <a:off x="1440471" y="175360"/>
            <a:ext cx="6776603" cy="4334009"/>
            <a:chOff x="939430" y="776610"/>
            <a:chExt cx="8027140" cy="4897679"/>
          </a:xfrm>
        </p:grpSpPr>
        <p:pic>
          <p:nvPicPr>
            <p:cNvPr id="2" name="Image 1" descr="Une image contenant texte, ordinateur, guichet, intérieur&#10;&#10;Description générée automatiquement">
              <a:extLst>
                <a:ext uri="{FF2B5EF4-FFF2-40B4-BE49-F238E27FC236}">
                  <a16:creationId xmlns:a16="http://schemas.microsoft.com/office/drawing/2014/main" id="{9A939631-0F1C-9447-B09D-BF7B06C1C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922" t="28549" r="50416" b="59523"/>
            <a:stretch/>
          </p:blipFill>
          <p:spPr>
            <a:xfrm rot="10800000">
              <a:off x="939430" y="776610"/>
              <a:ext cx="8027140" cy="4897679"/>
            </a:xfrm>
            <a:prstGeom prst="rect">
              <a:avLst/>
            </a:prstGeom>
          </p:spPr>
        </p:pic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D512DD82-6A76-4140-BCA0-FE45164B88E1}"/>
                </a:ext>
              </a:extLst>
            </p:cNvPr>
            <p:cNvSpPr/>
            <p:nvPr/>
          </p:nvSpPr>
          <p:spPr>
            <a:xfrm>
              <a:off x="5999967" y="2179529"/>
              <a:ext cx="1177447" cy="58872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ABDCECA-FA7F-FB47-AE55-1FE7D2A199B6}"/>
                </a:ext>
              </a:extLst>
            </p:cNvPr>
            <p:cNvSpPr/>
            <p:nvPr/>
          </p:nvSpPr>
          <p:spPr>
            <a:xfrm>
              <a:off x="7878871" y="3784948"/>
              <a:ext cx="1087699" cy="58872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AC54DC0-8537-2041-A5FA-DC7B0B03273C}"/>
              </a:ext>
            </a:extLst>
          </p:cNvPr>
          <p:cNvSpPr txBox="1"/>
          <p:nvPr/>
        </p:nvSpPr>
        <p:spPr>
          <a:xfrm>
            <a:off x="1036159" y="5150664"/>
            <a:ext cx="8086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quoi ressemble la larve ?</a:t>
            </a:r>
          </a:p>
          <a:p>
            <a:pPr algn="ctr"/>
            <a:endParaRPr lang="fr-BE" sz="24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 est le milieu de vie de la larve ? Et de l’adulte ?</a:t>
            </a:r>
            <a:endParaRPr lang="fr-BE" sz="24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948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Épinglé par Blanka sur Insekter | Cycle de vie du papillon, Idées pour  l'école, Chenille">
            <a:extLst>
              <a:ext uri="{FF2B5EF4-FFF2-40B4-BE49-F238E27FC236}">
                <a16:creationId xmlns:a16="http://schemas.microsoft.com/office/drawing/2014/main" id="{2679F33E-B473-734A-A053-216D90A85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0"/>
            <a:ext cx="4641850" cy="68580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C1D791-6892-1241-A020-00961CBADA20}"/>
              </a:ext>
            </a:extLst>
          </p:cNvPr>
          <p:cNvSpPr/>
          <p:nvPr/>
        </p:nvSpPr>
        <p:spPr>
          <a:xfrm>
            <a:off x="2632076" y="0"/>
            <a:ext cx="1125733" cy="171606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F7D35F-F184-BB46-B653-D7F2F62EE26E}"/>
              </a:ext>
            </a:extLst>
          </p:cNvPr>
          <p:cNvSpPr/>
          <p:nvPr/>
        </p:nvSpPr>
        <p:spPr>
          <a:xfrm>
            <a:off x="4953000" y="5135672"/>
            <a:ext cx="2304000" cy="172232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406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EC55ABD-B3EF-C14F-AB67-00D320F73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9" t="14520" r="43779" b="18630"/>
          <a:stretch/>
        </p:blipFill>
        <p:spPr>
          <a:xfrm rot="10800000">
            <a:off x="2272431" y="711303"/>
            <a:ext cx="5361139" cy="54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43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F1392985-0171-E946-878D-4FF00F2C5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" t="22922" r="3230" b="16256"/>
          <a:stretch/>
        </p:blipFill>
        <p:spPr>
          <a:xfrm rot="10800000">
            <a:off x="93000" y="1073280"/>
            <a:ext cx="9720000" cy="471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3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91AB63D2-E6D0-CF4C-BD4A-E0A27EF76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7" t="22375" r="3778" b="16986"/>
          <a:stretch/>
        </p:blipFill>
        <p:spPr>
          <a:xfrm rot="10800000">
            <a:off x="93000" y="1017162"/>
            <a:ext cx="9720000" cy="48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36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BF8AD7D-A674-444A-9795-4CE5882A4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7" t="23836" r="3778" b="15342"/>
          <a:stretch/>
        </p:blipFill>
        <p:spPr>
          <a:xfrm rot="10800000">
            <a:off x="93000" y="1009901"/>
            <a:ext cx="9720000" cy="483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1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ordinateur&#10;&#10;Description générée automatiquement">
            <a:extLst>
              <a:ext uri="{FF2B5EF4-FFF2-40B4-BE49-F238E27FC236}">
                <a16:creationId xmlns:a16="http://schemas.microsoft.com/office/drawing/2014/main" id="{44867296-C221-C241-BB9A-7571A0F34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7" t="24383" r="2956" b="15343"/>
          <a:stretch/>
        </p:blipFill>
        <p:spPr>
          <a:xfrm rot="10800000">
            <a:off x="93000" y="1063516"/>
            <a:ext cx="9720000" cy="473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00596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Leaf">
      <a:dk1>
        <a:sysClr val="windowText" lastClr="000000"/>
      </a:dk1>
      <a:lt1>
        <a:sysClr val="window" lastClr="FFFFFF"/>
      </a:lt1>
      <a:dk2>
        <a:srgbClr val="732124"/>
      </a:dk2>
      <a:lt2>
        <a:srgbClr val="F0EDE5"/>
      </a:lt2>
      <a:accent1>
        <a:srgbClr val="D34817"/>
      </a:accent1>
      <a:accent2>
        <a:srgbClr val="A68D65"/>
      </a:accent2>
      <a:accent3>
        <a:srgbClr val="728377"/>
      </a:accent3>
      <a:accent4>
        <a:srgbClr val="B4797B"/>
      </a:accent4>
      <a:accent5>
        <a:srgbClr val="CE8439"/>
      </a:accent5>
      <a:accent6>
        <a:srgbClr val="CF3A2A"/>
      </a:accent6>
      <a:hlink>
        <a:srgbClr val="D06853"/>
      </a:hlink>
      <a:folHlink>
        <a:srgbClr val="B67779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394</TotalTime>
  <Words>123</Words>
  <Application>Microsoft Macintosh PowerPoint</Application>
  <PresentationFormat>Format A4 (210 x 297 mm)</PresentationFormat>
  <Paragraphs>18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2" baseType="lpstr">
      <vt:lpstr>Arial</vt:lpstr>
      <vt:lpstr>Avenir Next LT Pro Light</vt:lpstr>
      <vt:lpstr>Century Gothic</vt:lpstr>
      <vt:lpstr>Cochocib Script Latin Pro</vt:lpstr>
      <vt:lpstr>Copperplate</vt:lpstr>
      <vt:lpstr>Cursive standard</vt:lpstr>
      <vt:lpstr>Rockwell Nova Light</vt:lpstr>
      <vt:lpstr>Wingdings</vt:lpstr>
      <vt:lpstr>LeafVTI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Richard</dc:creator>
  <cp:lastModifiedBy>Florence Richard</cp:lastModifiedBy>
  <cp:revision>5</cp:revision>
  <dcterms:created xsi:type="dcterms:W3CDTF">2022-03-11T09:29:42Z</dcterms:created>
  <dcterms:modified xsi:type="dcterms:W3CDTF">2022-05-13T09:11:42Z</dcterms:modified>
</cp:coreProperties>
</file>